
<file path=[Content_Types].xml><?xml version="1.0" encoding="utf-8"?>
<Types xmlns="http://schemas.openxmlformats.org/package/2006/content-types">
  <Default ContentType="image/jpeg" Extension="jpg"/>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Lst>
  <p:sldSz cy="10287000" cx="18288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GoogleSlidesCustomDataVersion2">
      <go:slidesCustomData xmlns:go="http://customooxmlschemas.google.com/" r:id="rId31" roundtripDataSignature="AMtx7mgD2OIkCBsjlkyws++cuw6n9Ypl3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customschemas.google.com/relationships/presentationmetadata" Target="metadata"/><Relationship Id="rId30" Type="http://schemas.openxmlformats.org/officeDocument/2006/relationships/slide" Target="slides/slide25.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228600" lvl="1" marL="914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2pPr>
            <a:lvl3pPr indent="-228600" lvl="2" marL="1371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3pPr>
            <a:lvl4pPr indent="-228600" lvl="3" marL="1828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4pPr>
            <a:lvl5pPr indent="-228600" lvl="4" marL="22860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6" name="Google Shape;86;p1: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p1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254" name="Google Shape;254;p1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255" name="Google Shape;255;p10: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6" name="Google Shape;256;p1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At the ceremony on June 27, only one student per group will be awarded from the raffle. </a:t>
            </a:r>
            <a:endParaRPr/>
          </a:p>
          <a:p>
            <a:pPr indent="0" lvl="0" marL="0" rtl="0" algn="l">
              <a:spcBef>
                <a:spcPts val="0"/>
              </a:spcBef>
              <a:spcAft>
                <a:spcPts val="0"/>
              </a:spcAft>
              <a:buNone/>
            </a:pPr>
            <a:r>
              <a:rPr lang="en-US"/>
              <a:t>On June 27th, we will let the student know if they are the winner so that they know to return to the ceremony.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-1 elementary student</a:t>
            </a:r>
            <a:endParaRPr/>
          </a:p>
          <a:p>
            <a:pPr indent="0" lvl="0" marL="0" rtl="0" algn="l">
              <a:spcBef>
                <a:spcPts val="0"/>
              </a:spcBef>
              <a:spcAft>
                <a:spcPts val="0"/>
              </a:spcAft>
              <a:buNone/>
            </a:pPr>
            <a:r>
              <a:rPr lang="en-US"/>
              <a:t>-1 middle school student</a:t>
            </a:r>
            <a:endParaRPr/>
          </a:p>
          <a:p>
            <a:pPr indent="0" lvl="0" marL="0" rtl="0" algn="l">
              <a:spcBef>
                <a:spcPts val="0"/>
              </a:spcBef>
              <a:spcAft>
                <a:spcPts val="0"/>
              </a:spcAft>
              <a:buNone/>
            </a:pPr>
            <a:r>
              <a:rPr lang="en-US"/>
              <a:t>-high school student</a:t>
            </a:r>
            <a:endParaRPr/>
          </a:p>
        </p:txBody>
      </p:sp>
      <p:sp>
        <p:nvSpPr>
          <p:cNvPr id="257" name="Google Shape;257;p1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258" name="Google Shape;258;p1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p11: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5" name="Google Shape;265;p11: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p1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272" name="Google Shape;272;p1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273" name="Google Shape;273;p12: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4" name="Google Shape;274;p1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Link to PDF Forklift Instructions: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https://jeroenhartsuiker.nl/lego/spike%20prime%20forklift.pdf</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Check and create new qr code if necessary.</a:t>
            </a:r>
            <a:endParaRPr/>
          </a:p>
        </p:txBody>
      </p:sp>
      <p:sp>
        <p:nvSpPr>
          <p:cNvPr id="275" name="Google Shape;275;p1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276" name="Google Shape;276;p1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p13: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5" name="Google Shape;285;p13: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p14: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3" name="Google Shape;293;p14: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p15: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0" name="Google Shape;300;p15: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p16: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8" name="Google Shape;308;p16: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p17: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6" name="Google Shape;316;p17: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2" name="Shape 322"/>
        <p:cNvGrpSpPr/>
        <p:nvPr/>
      </p:nvGrpSpPr>
      <p:grpSpPr>
        <a:xfrm>
          <a:off x="0" y="0"/>
          <a:ext cx="0" cy="0"/>
          <a:chOff x="0" y="0"/>
          <a:chExt cx="0" cy="0"/>
        </a:xfrm>
      </p:grpSpPr>
      <p:sp>
        <p:nvSpPr>
          <p:cNvPr id="323" name="Google Shape;323;p18: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4" name="Google Shape;324;p18: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p19: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331" name="Google Shape;331;p19: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332" name="Google Shape;332;p19: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3" name="Google Shape;333;p19: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the touch sensor does not need to be attached to the robot, just plugged in. We want students to reenact an object on the railroad, alerting the oncoming train of the obstruction ahead.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Middle School: Have students create a forklift to lift a wheel and axle.</a:t>
            </a:r>
            <a:endParaRPr/>
          </a:p>
        </p:txBody>
      </p:sp>
      <p:sp>
        <p:nvSpPr>
          <p:cNvPr id="334" name="Google Shape;334;p19: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335" name="Google Shape;335;p19: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2: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5" name="Google Shape;95;p2: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0" name="Shape 340"/>
        <p:cNvGrpSpPr/>
        <p:nvPr/>
      </p:nvGrpSpPr>
      <p:grpSpPr>
        <a:xfrm>
          <a:off x="0" y="0"/>
          <a:ext cx="0" cy="0"/>
          <a:chOff x="0" y="0"/>
          <a:chExt cx="0" cy="0"/>
        </a:xfrm>
      </p:grpSpPr>
      <p:sp>
        <p:nvSpPr>
          <p:cNvPr id="341" name="Google Shape;341;p20: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2" name="Google Shape;342;p20: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p21: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9" name="Google Shape;349;p21: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p2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358" name="Google Shape;358;p2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359" name="Google Shape;359;p22: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0" name="Google Shape;360;p2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For this task, students will have to incorporate loops and conditional statements they learned the previous day.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Probe them and guide them, but try not to give them the answer right away. </a:t>
            </a:r>
            <a:endParaRPr/>
          </a:p>
        </p:txBody>
      </p:sp>
      <p:sp>
        <p:nvSpPr>
          <p:cNvPr id="361" name="Google Shape;361;p2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362" name="Google Shape;362;p2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7" name="Shape 367"/>
        <p:cNvGrpSpPr/>
        <p:nvPr/>
      </p:nvGrpSpPr>
      <p:grpSpPr>
        <a:xfrm>
          <a:off x="0" y="0"/>
          <a:ext cx="0" cy="0"/>
          <a:chOff x="0" y="0"/>
          <a:chExt cx="0" cy="0"/>
        </a:xfrm>
      </p:grpSpPr>
      <p:sp>
        <p:nvSpPr>
          <p:cNvPr id="368" name="Google Shape;368;p23: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9" name="Google Shape;369;p23: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p24: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7" name="Google Shape;377;p24: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2" name="Shape 382"/>
        <p:cNvGrpSpPr/>
        <p:nvPr/>
      </p:nvGrpSpPr>
      <p:grpSpPr>
        <a:xfrm>
          <a:off x="0" y="0"/>
          <a:ext cx="0" cy="0"/>
          <a:chOff x="0" y="0"/>
          <a:chExt cx="0" cy="0"/>
        </a:xfrm>
      </p:grpSpPr>
      <p:sp>
        <p:nvSpPr>
          <p:cNvPr id="383" name="Google Shape;383;p25: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4" name="Google Shape;384;p25: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3: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9" name="Google Shape;129;p3: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136" name="Google Shape;136;p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137" name="Google Shape;137;p4: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8" name="Google Shape;138;p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Kahoot link:</a:t>
            </a:r>
            <a:endParaRPr/>
          </a:p>
          <a:p>
            <a:pPr indent="0" lvl="0" marL="0" rtl="0" algn="l">
              <a:spcBef>
                <a:spcPts val="0"/>
              </a:spcBef>
              <a:spcAft>
                <a:spcPts val="0"/>
              </a:spcAft>
              <a:buNone/>
            </a:pPr>
            <a:r>
              <a:rPr lang="en-US"/>
              <a:t>https://create.kahoot.it/share/types-of-shipping-containers-and-their-uses/e4f96520-65cc-4c23-aea6-016e06fd5eab</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Quizlet Live link:</a:t>
            </a:r>
            <a:endParaRPr/>
          </a:p>
          <a:p>
            <a:pPr indent="0" lvl="0" marL="0" rtl="0" algn="l">
              <a:spcBef>
                <a:spcPts val="0"/>
              </a:spcBef>
              <a:spcAft>
                <a:spcPts val="0"/>
              </a:spcAft>
              <a:buNone/>
            </a:pPr>
            <a:r>
              <a:rPr lang="en-US"/>
              <a:t>https://quizlet.com/1050005990/types-of-shipping-containers-and-their-uses-flash-cards/?i=115ufs&amp;x=1jqt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Ensure iPads are connected beforehand and offer incentive to winning team.</a:t>
            </a:r>
            <a:endParaRPr/>
          </a:p>
          <a:p>
            <a:pPr indent="0" lvl="0" marL="0" rtl="0" algn="l">
              <a:spcBef>
                <a:spcPts val="0"/>
              </a:spcBef>
              <a:spcAft>
                <a:spcPts val="0"/>
              </a:spcAft>
              <a:buNone/>
            </a:pPr>
            <a:r>
              <a:rPr lang="en-US"/>
              <a:t> </a:t>
            </a:r>
            <a:endParaRPr/>
          </a:p>
        </p:txBody>
      </p:sp>
      <p:sp>
        <p:nvSpPr>
          <p:cNvPr id="139" name="Google Shape;139;p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140" name="Google Shape;140;p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3876f0d426d_0_10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163" name="Google Shape;163;g3876f0d426d_0_10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164" name="Google Shape;164;g3876f0d426d_0_101:notes"/>
          <p:cNvSpPr/>
          <p:nvPr>
            <p:ph idx="3" type="sldImg"/>
          </p:nvPr>
        </p:nvSpPr>
        <p:spPr>
          <a:xfrm>
            <a:off x="2290763" y="512763"/>
            <a:ext cx="4562400" cy="2567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5" name="Google Shape;165;g3876f0d426d_0_101:notes"/>
          <p:cNvSpPr txBox="1"/>
          <p:nvPr>
            <p:ph idx="1" type="body"/>
          </p:nvPr>
        </p:nvSpPr>
        <p:spPr>
          <a:xfrm>
            <a:off x="914400" y="3251200"/>
            <a:ext cx="7315200" cy="30813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Quizizz</a:t>
            </a:r>
            <a:endParaRPr/>
          </a:p>
          <a:p>
            <a:pPr indent="0" lvl="0" marL="0" rtl="0" algn="l">
              <a:spcBef>
                <a:spcPts val="0"/>
              </a:spcBef>
              <a:spcAft>
                <a:spcPts val="0"/>
              </a:spcAft>
              <a:buNone/>
            </a:pPr>
            <a:r>
              <a:rPr lang="en-US"/>
              <a:t>https://quizizz.com/admin/quiz/683e638c2ddc4e75d4f35494?at=683e66ae6f09cb4b742023ff</a:t>
            </a:r>
            <a:endParaRPr/>
          </a:p>
        </p:txBody>
      </p:sp>
      <p:sp>
        <p:nvSpPr>
          <p:cNvPr id="166" name="Google Shape;166;g3876f0d426d_0_101:notes"/>
          <p:cNvSpPr txBox="1"/>
          <p:nvPr>
            <p:ph idx="11" type="ftr"/>
          </p:nvPr>
        </p:nvSpPr>
        <p:spPr>
          <a:xfrm>
            <a:off x="0" y="6502400"/>
            <a:ext cx="3962400" cy="3414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167" name="Google Shape;167;g3876f0d426d_0_101:notes"/>
          <p:cNvSpPr txBox="1"/>
          <p:nvPr>
            <p:ph idx="12" type="sldNum"/>
          </p:nvPr>
        </p:nvSpPr>
        <p:spPr>
          <a:xfrm>
            <a:off x="5180013" y="6502400"/>
            <a:ext cx="3962400" cy="3414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p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203" name="Google Shape;203;p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204" name="Google Shape;204;p6: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5" name="Google Shape;205;p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Three Main Causes of Derailments: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Track issues: </a:t>
            </a:r>
            <a:endParaRPr/>
          </a:p>
          <a:p>
            <a:pPr indent="0" lvl="0" marL="0" rtl="0" algn="l">
              <a:spcBef>
                <a:spcPts val="0"/>
              </a:spcBef>
              <a:spcAft>
                <a:spcPts val="0"/>
              </a:spcAft>
              <a:buNone/>
            </a:pPr>
            <a:r>
              <a:rPr lang="en-US"/>
              <a:t>buckling, broken rails, misaligned tracks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Wheel issues: </a:t>
            </a:r>
            <a:endParaRPr/>
          </a:p>
          <a:p>
            <a:pPr indent="0" lvl="0" marL="0" rtl="0" algn="l">
              <a:spcBef>
                <a:spcPts val="0"/>
              </a:spcBef>
              <a:spcAft>
                <a:spcPts val="0"/>
              </a:spcAft>
              <a:buNone/>
            </a:pPr>
            <a:r>
              <a:rPr lang="en-US"/>
              <a:t>worn bearings, damaged wheels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Obstacles: </a:t>
            </a:r>
            <a:endParaRPr/>
          </a:p>
          <a:p>
            <a:pPr indent="0" lvl="0" marL="0" rtl="0" algn="l">
              <a:spcBef>
                <a:spcPts val="0"/>
              </a:spcBef>
              <a:spcAft>
                <a:spcPts val="0"/>
              </a:spcAft>
              <a:buNone/>
            </a:pPr>
            <a:r>
              <a:rPr lang="en-US"/>
              <a:t>debris, weather effects, human error</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A chain reaction can occur if one cart is affected because they are all connected.</a:t>
            </a:r>
            <a:endParaRPr/>
          </a:p>
        </p:txBody>
      </p:sp>
      <p:sp>
        <p:nvSpPr>
          <p:cNvPr id="206" name="Google Shape;206;p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207" name="Google Shape;207;p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p7: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216" name="Google Shape;216;p7: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217" name="Google Shape;217;p7: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8" name="Google Shape;218;p7: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Today, we’re learning how the shape of train wheels and rails helps keep trains from falling off the track—and what can go wrong when they don’t work together just right.</a:t>
            </a:r>
            <a:endParaRPr/>
          </a:p>
        </p:txBody>
      </p:sp>
      <p:sp>
        <p:nvSpPr>
          <p:cNvPr id="219" name="Google Shape;219;p7: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220" name="Google Shape;220;p7: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g3876f0d426d_0_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228" name="Google Shape;228;g3876f0d426d_0_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229" name="Google Shape;229;g3876f0d426d_0_8:notes"/>
          <p:cNvSpPr/>
          <p:nvPr>
            <p:ph idx="3" type="sldImg"/>
          </p:nvPr>
        </p:nvSpPr>
        <p:spPr>
          <a:xfrm>
            <a:off x="2290763" y="512763"/>
            <a:ext cx="4562400" cy="2567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0" name="Google Shape;230;g3876f0d426d_0_8:notes"/>
          <p:cNvSpPr txBox="1"/>
          <p:nvPr>
            <p:ph idx="1" type="body"/>
          </p:nvPr>
        </p:nvSpPr>
        <p:spPr>
          <a:xfrm>
            <a:off x="914400" y="3251200"/>
            <a:ext cx="7315200" cy="30813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Rural = in the countryside, not in a big city or town.</a:t>
            </a:r>
            <a:endParaRPr/>
          </a:p>
          <a:p>
            <a:pPr indent="0" lvl="0" marL="0" rtl="0" algn="l">
              <a:spcBef>
                <a:spcPts val="0"/>
              </a:spcBef>
              <a:spcAft>
                <a:spcPts val="0"/>
              </a:spcAft>
              <a:buNone/>
            </a:pPr>
            <a:r>
              <a:rPr lang="en-US"/>
              <a:t>-farms with animals</a:t>
            </a:r>
            <a:endParaRPr/>
          </a:p>
          <a:p>
            <a:pPr indent="0" lvl="0" marL="0" rtl="0" algn="l">
              <a:spcBef>
                <a:spcPts val="0"/>
              </a:spcBef>
              <a:spcAft>
                <a:spcPts val="0"/>
              </a:spcAft>
              <a:buNone/>
            </a:pPr>
            <a:r>
              <a:rPr lang="en-US"/>
              <a:t>-big open fields</a:t>
            </a:r>
            <a:endParaRPr/>
          </a:p>
          <a:p>
            <a:pPr indent="0" lvl="0" marL="0" rtl="0" algn="l">
              <a:spcBef>
                <a:spcPts val="0"/>
              </a:spcBef>
              <a:spcAft>
                <a:spcPts val="0"/>
              </a:spcAft>
              <a:buNone/>
            </a:pPr>
            <a:r>
              <a:rPr lang="en-US"/>
              <a:t>-fewer houses and people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Rural grade crossings, also known as highway-rail grade crossings or level crossings, are intersections where a road and a railroad track cross at the same level, without any separation (like a bridge or tunnel). </a:t>
            </a:r>
            <a:endParaRPr/>
          </a:p>
          <a:p>
            <a:pPr indent="0" lvl="0" marL="0" rtl="0" algn="l">
              <a:spcBef>
                <a:spcPts val="0"/>
              </a:spcBef>
              <a:spcAft>
                <a:spcPts val="0"/>
              </a:spcAft>
              <a:buNone/>
            </a:pPr>
            <a:r>
              <a:rPr lang="en-US"/>
              <a:t>These crossings are common in rural areas where there's less traffic and where railroads may run through less populated regions.</a:t>
            </a:r>
            <a:endParaRPr/>
          </a:p>
        </p:txBody>
      </p:sp>
      <p:sp>
        <p:nvSpPr>
          <p:cNvPr id="231" name="Google Shape;231;g3876f0d426d_0_8:notes"/>
          <p:cNvSpPr txBox="1"/>
          <p:nvPr>
            <p:ph idx="11" type="ftr"/>
          </p:nvPr>
        </p:nvSpPr>
        <p:spPr>
          <a:xfrm>
            <a:off x="0" y="6502400"/>
            <a:ext cx="3962400" cy="3414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232" name="Google Shape;232;g3876f0d426d_0_8:notes"/>
          <p:cNvSpPr txBox="1"/>
          <p:nvPr>
            <p:ph idx="12" type="sldNum"/>
          </p:nvPr>
        </p:nvSpPr>
        <p:spPr>
          <a:xfrm>
            <a:off x="5180013" y="6502400"/>
            <a:ext cx="3962400" cy="3414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p9: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7" name="Google Shape;247;p9: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2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2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2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3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36"/>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3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3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3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37"/>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37"/>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1" name="Google Shape;81;p3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3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3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28"/>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28"/>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2" name="Google Shape;22;p2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2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2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2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29"/>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2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2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2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30"/>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Arial"/>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30"/>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4" name="Google Shape;34;p3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3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3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3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31"/>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0" name="Google Shape;40;p31"/>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1" name="Google Shape;41;p3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3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3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3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32"/>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7" name="Google Shape;47;p32"/>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8" name="Google Shape;48;p32"/>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9" name="Google Shape;49;p32"/>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0" name="Google Shape;50;p3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3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3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3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3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3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3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34"/>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Arial"/>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34"/>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61" name="Google Shape;61;p34"/>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2" name="Google Shape;62;p3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3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3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35"/>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Arial"/>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35"/>
          <p:cNvSpPr/>
          <p:nvPr>
            <p:ph idx="2" type="pic"/>
          </p:nvPr>
        </p:nvSpPr>
        <p:spPr>
          <a:xfrm>
            <a:off x="1792288" y="612775"/>
            <a:ext cx="5486400" cy="4114800"/>
          </a:xfrm>
          <a:prstGeom prst="rect">
            <a:avLst/>
          </a:prstGeom>
          <a:noFill/>
          <a:ln>
            <a:noFill/>
          </a:ln>
        </p:spPr>
      </p:sp>
      <p:sp>
        <p:nvSpPr>
          <p:cNvPr id="68" name="Google Shape;68;p35"/>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9" name="Google Shape;69;p3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3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3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26"/>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Google Shape;12;p2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2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2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Arial"/>
                <a:ea typeface="Arial"/>
                <a:cs typeface="Arial"/>
                <a:sym typeface="Arial"/>
              </a:defRPr>
            </a:lvl1pPr>
            <a:lvl2pPr indent="0" lvl="1" marL="0" marR="0" rtl="0" algn="r">
              <a:spcBef>
                <a:spcPts val="0"/>
              </a:spcBef>
              <a:buNone/>
              <a:defRPr b="0" i="0" sz="1200" u="none" cap="none" strike="noStrike">
                <a:solidFill>
                  <a:srgbClr val="888888"/>
                </a:solidFill>
                <a:latin typeface="Arial"/>
                <a:ea typeface="Arial"/>
                <a:cs typeface="Arial"/>
                <a:sym typeface="Arial"/>
              </a:defRPr>
            </a:lvl2pPr>
            <a:lvl3pPr indent="0" lvl="2" marL="0" marR="0" rtl="0" algn="r">
              <a:spcBef>
                <a:spcPts val="0"/>
              </a:spcBef>
              <a:buNone/>
              <a:defRPr b="0" i="0" sz="1200" u="none" cap="none" strike="noStrike">
                <a:solidFill>
                  <a:srgbClr val="888888"/>
                </a:solidFill>
                <a:latin typeface="Arial"/>
                <a:ea typeface="Arial"/>
                <a:cs typeface="Arial"/>
                <a:sym typeface="Arial"/>
              </a:defRPr>
            </a:lvl3pPr>
            <a:lvl4pPr indent="0" lvl="3" marL="0" marR="0" rtl="0" algn="r">
              <a:spcBef>
                <a:spcPts val="0"/>
              </a:spcBef>
              <a:buNone/>
              <a:defRPr b="0" i="0" sz="1200" u="none" cap="none" strike="noStrike">
                <a:solidFill>
                  <a:srgbClr val="888888"/>
                </a:solidFill>
                <a:latin typeface="Arial"/>
                <a:ea typeface="Arial"/>
                <a:cs typeface="Arial"/>
                <a:sym typeface="Arial"/>
              </a:defRPr>
            </a:lvl4pPr>
            <a:lvl5pPr indent="0" lvl="4" marL="0" marR="0" rtl="0" algn="r">
              <a:spcBef>
                <a:spcPts val="0"/>
              </a:spcBef>
              <a:buNone/>
              <a:defRPr b="0" i="0" sz="1200" u="none" cap="none" strike="noStrike">
                <a:solidFill>
                  <a:srgbClr val="888888"/>
                </a:solidFill>
                <a:latin typeface="Arial"/>
                <a:ea typeface="Arial"/>
                <a:cs typeface="Arial"/>
                <a:sym typeface="Arial"/>
              </a:defRPr>
            </a:lvl5pPr>
            <a:lvl6pPr indent="0" lvl="5" marL="0" marR="0" rtl="0" algn="r">
              <a:spcBef>
                <a:spcPts val="0"/>
              </a:spcBef>
              <a:buNone/>
              <a:defRPr b="0" i="0" sz="1200" u="none" cap="none" strike="noStrike">
                <a:solidFill>
                  <a:srgbClr val="888888"/>
                </a:solidFill>
                <a:latin typeface="Arial"/>
                <a:ea typeface="Arial"/>
                <a:cs typeface="Arial"/>
                <a:sym typeface="Arial"/>
              </a:defRPr>
            </a:lvl6pPr>
            <a:lvl7pPr indent="0" lvl="6" marL="0" marR="0" rtl="0" algn="r">
              <a:spcBef>
                <a:spcPts val="0"/>
              </a:spcBef>
              <a:buNone/>
              <a:defRPr b="0" i="0" sz="1200" u="none" cap="none" strike="noStrike">
                <a:solidFill>
                  <a:srgbClr val="888888"/>
                </a:solidFill>
                <a:latin typeface="Arial"/>
                <a:ea typeface="Arial"/>
                <a:cs typeface="Arial"/>
                <a:sym typeface="Arial"/>
              </a:defRPr>
            </a:lvl7pPr>
            <a:lvl8pPr indent="0" lvl="7" marL="0" marR="0" rtl="0" algn="r">
              <a:spcBef>
                <a:spcPts val="0"/>
              </a:spcBef>
              <a:buNone/>
              <a:defRPr b="0" i="0" sz="1200" u="none" cap="none" strike="noStrike">
                <a:solidFill>
                  <a:srgbClr val="888888"/>
                </a:solidFill>
                <a:latin typeface="Arial"/>
                <a:ea typeface="Arial"/>
                <a:cs typeface="Arial"/>
                <a:sym typeface="Arial"/>
              </a:defRPr>
            </a:lvl8pPr>
            <a:lvl9pPr indent="0" lvl="8" marL="0" marR="0" rtl="0" algn="r">
              <a:spcBef>
                <a:spcPts val="0"/>
              </a:spcBef>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5.png"/><Relationship Id="rId4" Type="http://schemas.openxmlformats.org/officeDocument/2006/relationships/image" Target="../media/image18.jpg"/><Relationship Id="rId5"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5.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5.jpg"/><Relationship Id="rId4" Type="http://schemas.openxmlformats.org/officeDocument/2006/relationships/image" Target="../media/image20.png"/><Relationship Id="rId5" Type="http://schemas.openxmlformats.org/officeDocument/2006/relationships/image" Target="../media/image3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5.jpg"/><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5.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5.jpg"/><Relationship Id="rId4" Type="http://schemas.openxmlformats.org/officeDocument/2006/relationships/image" Target="../media/image25.png"/><Relationship Id="rId5" Type="http://schemas.openxmlformats.org/officeDocument/2006/relationships/image" Target="../media/image17.gi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5.jpg"/><Relationship Id="rId4" Type="http://schemas.openxmlformats.org/officeDocument/2006/relationships/image" Target="../media/image23.png"/><Relationship Id="rId5" Type="http://schemas.openxmlformats.org/officeDocument/2006/relationships/image" Target="../media/image17.gi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5.jpg"/><Relationship Id="rId4" Type="http://schemas.openxmlformats.org/officeDocument/2006/relationships/image" Target="../media/image21.png"/><Relationship Id="rId5" Type="http://schemas.openxmlformats.org/officeDocument/2006/relationships/image" Target="../media/image17.gi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5.jpg"/><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5.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5.png"/><Relationship Id="rId4" Type="http://schemas.openxmlformats.org/officeDocument/2006/relationships/image" Target="../media/image5.jpg"/><Relationship Id="rId5" Type="http://schemas.openxmlformats.org/officeDocument/2006/relationships/image" Target="../media/image6.png"/><Relationship Id="rId6" Type="http://schemas.openxmlformats.org/officeDocument/2006/relationships/image" Target="../media/image1.png"/><Relationship Id="rId7" Type="http://schemas.openxmlformats.org/officeDocument/2006/relationships/image" Target="../media/image11.png"/><Relationship Id="rId8"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5.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5.jpg"/><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5.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5.jpg"/><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5.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5.jpg"/><Relationship Id="rId4" Type="http://schemas.openxmlformats.org/officeDocument/2006/relationships/image" Target="../media/image2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5.png"/><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5.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5.jp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5.jp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5.jpg"/><Relationship Id="rId4" Type="http://schemas.openxmlformats.org/officeDocument/2006/relationships/image" Target="../media/image8.png"/><Relationship Id="rId5" Type="http://schemas.openxmlformats.org/officeDocument/2006/relationships/image" Target="../media/image22.png"/><Relationship Id="rId6" Type="http://schemas.openxmlformats.org/officeDocument/2006/relationships/image" Target="../media/image14.png"/><Relationship Id="rId7"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5.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1"/>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89" name="Google Shape;89;p1"/>
          <p:cNvSpPr/>
          <p:nvPr/>
        </p:nvSpPr>
        <p:spPr>
          <a:xfrm>
            <a:off x="0" y="-142350"/>
            <a:ext cx="18288000" cy="10441305"/>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90" name="Google Shape;90;p1"/>
          <p:cNvSpPr txBox="1"/>
          <p:nvPr/>
        </p:nvSpPr>
        <p:spPr>
          <a:xfrm>
            <a:off x="1014025" y="4032270"/>
            <a:ext cx="15700200" cy="3078600"/>
          </a:xfrm>
          <a:prstGeom prst="rect">
            <a:avLst/>
          </a:prstGeom>
          <a:noFill/>
          <a:ln>
            <a:noFill/>
          </a:ln>
        </p:spPr>
        <p:txBody>
          <a:bodyPr anchorCtr="0" anchor="t" bIns="0" lIns="0" spcFirstLastPara="1" rIns="0" wrap="square" tIns="0">
            <a:spAutoFit/>
          </a:bodyPr>
          <a:lstStyle/>
          <a:p>
            <a:pPr indent="0" lvl="0" marL="0" marR="0" rtl="0" algn="ctr">
              <a:lnSpc>
                <a:spcPct val="184800"/>
              </a:lnSpc>
              <a:spcBef>
                <a:spcPts val="0"/>
              </a:spcBef>
              <a:spcAft>
                <a:spcPts val="0"/>
              </a:spcAft>
              <a:buNone/>
            </a:pPr>
            <a:r>
              <a:rPr lang="en-US" sz="20000">
                <a:solidFill>
                  <a:srgbClr val="1A1A1A"/>
                </a:solidFill>
                <a:latin typeface="Arial"/>
                <a:ea typeface="Arial"/>
                <a:cs typeface="Arial"/>
                <a:sym typeface="Arial"/>
              </a:rPr>
              <a:t>Day 5</a:t>
            </a:r>
            <a:endParaRPr/>
          </a:p>
        </p:txBody>
      </p:sp>
      <p:sp>
        <p:nvSpPr>
          <p:cNvPr id="91" name="Google Shape;91;p1"/>
          <p:cNvSpPr txBox="1"/>
          <p:nvPr/>
        </p:nvSpPr>
        <p:spPr>
          <a:xfrm>
            <a:off x="1957088" y="7517315"/>
            <a:ext cx="14435144" cy="925318"/>
          </a:xfrm>
          <a:prstGeom prst="rect">
            <a:avLst/>
          </a:prstGeom>
          <a:noFill/>
          <a:ln>
            <a:noFill/>
          </a:ln>
        </p:spPr>
        <p:txBody>
          <a:bodyPr anchorCtr="0" anchor="t" bIns="0" lIns="0" spcFirstLastPara="1" rIns="0" wrap="square" tIns="0">
            <a:spAutoFit/>
          </a:bodyPr>
          <a:lstStyle/>
          <a:p>
            <a:pPr indent="0" lvl="0" marL="0" marR="0" rtl="0" algn="ctr">
              <a:lnSpc>
                <a:spcPct val="130666"/>
              </a:lnSpc>
              <a:spcBef>
                <a:spcPts val="0"/>
              </a:spcBef>
              <a:spcAft>
                <a:spcPts val="0"/>
              </a:spcAft>
              <a:buNone/>
            </a:pPr>
            <a:r>
              <a:rPr lang="en-US" sz="6000">
                <a:solidFill>
                  <a:srgbClr val="EC4F29"/>
                </a:solidFill>
                <a:latin typeface="Arial"/>
                <a:ea typeface="Arial"/>
                <a:cs typeface="Arial"/>
                <a:sym typeface="Arial"/>
              </a:rPr>
              <a:t>Full Steam Ahead</a:t>
            </a:r>
            <a:endParaRPr/>
          </a:p>
        </p:txBody>
      </p:sp>
      <p:sp>
        <p:nvSpPr>
          <p:cNvPr id="92" name="Google Shape;92;p1"/>
          <p:cNvSpPr/>
          <p:nvPr/>
        </p:nvSpPr>
        <p:spPr>
          <a:xfrm>
            <a:off x="15014785" y="4195536"/>
            <a:ext cx="2754895" cy="5322664"/>
          </a:xfrm>
          <a:custGeom>
            <a:rect b="b" l="l" r="r" t="t"/>
            <a:pathLst>
              <a:path extrusionOk="0" h="5322664" w="2754895">
                <a:moveTo>
                  <a:pt x="0" y="0"/>
                </a:moveTo>
                <a:lnTo>
                  <a:pt x="2754895" y="0"/>
                </a:lnTo>
                <a:lnTo>
                  <a:pt x="2754895" y="5322664"/>
                </a:lnTo>
                <a:lnTo>
                  <a:pt x="0" y="5322664"/>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p10"/>
          <p:cNvSpPr/>
          <p:nvPr/>
        </p:nvSpPr>
        <p:spPr>
          <a:xfrm>
            <a:off x="0" y="-18047"/>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61" name="Google Shape;261;p10"/>
          <p:cNvSpPr txBox="1"/>
          <p:nvPr/>
        </p:nvSpPr>
        <p:spPr>
          <a:xfrm>
            <a:off x="1600200" y="2247900"/>
            <a:ext cx="15457979" cy="1327608"/>
          </a:xfrm>
          <a:prstGeom prst="rect">
            <a:avLst/>
          </a:prstGeom>
          <a:noFill/>
          <a:ln>
            <a:noFill/>
          </a:ln>
        </p:spPr>
        <p:txBody>
          <a:bodyPr anchorCtr="0" anchor="t" bIns="0" lIns="0" spcFirstLastPara="1" rIns="0" wrap="square" tIns="0">
            <a:spAutoFit/>
          </a:bodyPr>
          <a:lstStyle/>
          <a:p>
            <a:pPr indent="0" lvl="0" marL="0" marR="0" rtl="0" algn="ctr">
              <a:lnSpc>
                <a:spcPct val="178530"/>
              </a:lnSpc>
              <a:spcBef>
                <a:spcPts val="0"/>
              </a:spcBef>
              <a:spcAft>
                <a:spcPts val="0"/>
              </a:spcAft>
              <a:buNone/>
            </a:pPr>
            <a:r>
              <a:rPr lang="en-US" sz="6600">
                <a:solidFill>
                  <a:srgbClr val="EC4F29"/>
                </a:solidFill>
                <a:latin typeface="Arial"/>
                <a:ea typeface="Arial"/>
                <a:cs typeface="Arial"/>
                <a:sym typeface="Arial"/>
              </a:rPr>
              <a:t>Winning Contract</a:t>
            </a:r>
            <a:endParaRPr/>
          </a:p>
        </p:txBody>
      </p:sp>
      <p:sp>
        <p:nvSpPr>
          <p:cNvPr id="262" name="Google Shape;262;p10"/>
          <p:cNvSpPr txBox="1"/>
          <p:nvPr/>
        </p:nvSpPr>
        <p:spPr>
          <a:xfrm>
            <a:off x="3501891" y="4126926"/>
            <a:ext cx="11284217" cy="3077766"/>
          </a:xfrm>
          <a:prstGeom prst="rect">
            <a:avLst/>
          </a:prstGeom>
          <a:noFill/>
          <a:ln>
            <a:noFill/>
          </a:ln>
        </p:spPr>
        <p:txBody>
          <a:bodyPr anchorCtr="0" anchor="t" bIns="0" lIns="0" spcFirstLastPara="1" rIns="0" wrap="square" tIns="0">
            <a:spAutoFit/>
          </a:bodyPr>
          <a:lstStyle/>
          <a:p>
            <a:pPr indent="0" lvl="1" marL="507791" marR="0" rtl="0" algn="l">
              <a:spcBef>
                <a:spcPts val="0"/>
              </a:spcBef>
              <a:spcAft>
                <a:spcPts val="0"/>
              </a:spcAft>
              <a:buNone/>
            </a:pPr>
            <a:r>
              <a:rPr b="0" i="0" lang="en-US" sz="4000" u="none" cap="none" strike="noStrike">
                <a:solidFill>
                  <a:srgbClr val="000000"/>
                </a:solidFill>
                <a:latin typeface="Arial"/>
                <a:ea typeface="Arial"/>
                <a:cs typeface="Arial"/>
                <a:sym typeface="Arial"/>
              </a:rPr>
              <a:t>The instructors will select a winning team that is successful in the challenge, demonstrates good teamwork, and shows determination despite minor issues.</a:t>
            </a:r>
            <a:endParaRPr/>
          </a:p>
          <a:p>
            <a:pPr indent="0" lvl="1" marL="507791" marR="0" rtl="0" algn="l">
              <a:spcBef>
                <a:spcPts val="0"/>
              </a:spcBef>
              <a:spcAft>
                <a:spcPts val="0"/>
              </a:spcAft>
              <a:buNone/>
            </a:pPr>
            <a:r>
              <a:t/>
            </a:r>
            <a:endParaRPr b="0" i="0" sz="4000" u="none" cap="none" strike="noStrik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11"/>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68" name="Google Shape;268;p11"/>
          <p:cNvSpPr txBox="1"/>
          <p:nvPr/>
        </p:nvSpPr>
        <p:spPr>
          <a:xfrm>
            <a:off x="2971843" y="2182392"/>
            <a:ext cx="10776342" cy="1327608"/>
          </a:xfrm>
          <a:prstGeom prst="rect">
            <a:avLst/>
          </a:prstGeom>
          <a:noFill/>
          <a:ln>
            <a:noFill/>
          </a:ln>
        </p:spPr>
        <p:txBody>
          <a:bodyPr anchorCtr="0" anchor="t" bIns="0" lIns="0" spcFirstLastPara="1" rIns="0" wrap="square" tIns="0">
            <a:spAutoFit/>
          </a:bodyPr>
          <a:lstStyle/>
          <a:p>
            <a:pPr indent="0" lvl="0" marL="0" marR="0" rtl="0" algn="ctr">
              <a:lnSpc>
                <a:spcPct val="178530"/>
              </a:lnSpc>
              <a:spcBef>
                <a:spcPts val="0"/>
              </a:spcBef>
              <a:spcAft>
                <a:spcPts val="0"/>
              </a:spcAft>
              <a:buNone/>
            </a:pPr>
            <a:r>
              <a:rPr lang="en-US" sz="6600">
                <a:solidFill>
                  <a:srgbClr val="EC4F29"/>
                </a:solidFill>
                <a:latin typeface="Arial"/>
                <a:ea typeface="Arial"/>
                <a:cs typeface="Arial"/>
                <a:sym typeface="Arial"/>
              </a:rPr>
              <a:t>Engineering Roles </a:t>
            </a:r>
            <a:endParaRPr/>
          </a:p>
        </p:txBody>
      </p:sp>
      <p:sp>
        <p:nvSpPr>
          <p:cNvPr id="269" name="Google Shape;269;p11"/>
          <p:cNvSpPr txBox="1"/>
          <p:nvPr/>
        </p:nvSpPr>
        <p:spPr>
          <a:xfrm>
            <a:off x="3005113" y="4305300"/>
            <a:ext cx="15754516" cy="3571342"/>
          </a:xfrm>
          <a:prstGeom prst="rect">
            <a:avLst/>
          </a:prstGeom>
          <a:noFill/>
          <a:ln>
            <a:noFill/>
          </a:ln>
        </p:spPr>
        <p:txBody>
          <a:bodyPr anchorCtr="0" anchor="t" bIns="0" lIns="0" spcFirstLastPara="1" rIns="0" wrap="square" tIns="0">
            <a:spAutoFit/>
          </a:bodyPr>
          <a:lstStyle/>
          <a:p>
            <a:pPr indent="-541929" lvl="1" marL="1083861" marR="0" rtl="0" algn="l">
              <a:lnSpc>
                <a:spcPct val="17570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Lead Engineer (communicates with teacher)</a:t>
            </a:r>
            <a:endParaRPr/>
          </a:p>
          <a:p>
            <a:pPr indent="-541929" lvl="1" marL="1083861" marR="0" rtl="0" algn="l">
              <a:lnSpc>
                <a:spcPct val="17570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Systems Engineer (iPad)</a:t>
            </a:r>
            <a:endParaRPr/>
          </a:p>
          <a:p>
            <a:pPr indent="-541929" lvl="1" marL="1083861" marR="0" rtl="0" algn="l">
              <a:lnSpc>
                <a:spcPct val="17570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Mechanical Engineer (keeps parts organized)</a:t>
            </a:r>
            <a:endParaRPr/>
          </a:p>
          <a:p>
            <a:pPr indent="-541929" lvl="1" marL="1083861" marR="0" rtl="0" algn="l">
              <a:lnSpc>
                <a:spcPct val="17570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Mechatronics Engineer (builder)</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12"/>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79" name="Google Shape;279;p12"/>
          <p:cNvSpPr/>
          <p:nvPr/>
        </p:nvSpPr>
        <p:spPr>
          <a:xfrm>
            <a:off x="12553703" y="5572239"/>
            <a:ext cx="2624572" cy="1952025"/>
          </a:xfrm>
          <a:custGeom>
            <a:rect b="b" l="l" r="r" t="t"/>
            <a:pathLst>
              <a:path extrusionOk="0" h="1952025" w="2624572">
                <a:moveTo>
                  <a:pt x="0" y="0"/>
                </a:moveTo>
                <a:lnTo>
                  <a:pt x="2624572" y="0"/>
                </a:lnTo>
                <a:lnTo>
                  <a:pt x="2624572" y="1952025"/>
                </a:lnTo>
                <a:lnTo>
                  <a:pt x="0" y="195202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80" name="Google Shape;280;p12"/>
          <p:cNvSpPr txBox="1"/>
          <p:nvPr/>
        </p:nvSpPr>
        <p:spPr>
          <a:xfrm>
            <a:off x="4197560" y="2208543"/>
            <a:ext cx="9892879" cy="1087157"/>
          </a:xfrm>
          <a:prstGeom prst="rect">
            <a:avLst/>
          </a:prstGeom>
          <a:noFill/>
          <a:ln>
            <a:noFill/>
          </a:ln>
        </p:spPr>
        <p:txBody>
          <a:bodyPr anchorCtr="0" anchor="t" bIns="0" lIns="0" spcFirstLastPara="1" rIns="0" wrap="square" tIns="0">
            <a:spAutoFit/>
          </a:bodyPr>
          <a:lstStyle/>
          <a:p>
            <a:pPr indent="0" lvl="0" marL="0" marR="0" rtl="0" algn="ctr">
              <a:lnSpc>
                <a:spcPct val="141166"/>
              </a:lnSpc>
              <a:spcBef>
                <a:spcPts val="0"/>
              </a:spcBef>
              <a:spcAft>
                <a:spcPts val="0"/>
              </a:spcAft>
              <a:buNone/>
            </a:pPr>
            <a:r>
              <a:rPr lang="en-US" sz="6600">
                <a:solidFill>
                  <a:srgbClr val="EC4F29"/>
                </a:solidFill>
                <a:latin typeface="Arial"/>
                <a:ea typeface="Arial"/>
                <a:cs typeface="Arial"/>
                <a:sym typeface="Arial"/>
              </a:rPr>
              <a:t> Spike Prime Forklift</a:t>
            </a:r>
            <a:endParaRPr/>
          </a:p>
        </p:txBody>
      </p:sp>
      <p:sp>
        <p:nvSpPr>
          <p:cNvPr id="281" name="Google Shape;281;p12"/>
          <p:cNvSpPr txBox="1"/>
          <p:nvPr/>
        </p:nvSpPr>
        <p:spPr>
          <a:xfrm>
            <a:off x="12649200" y="4643237"/>
            <a:ext cx="4410629" cy="876587"/>
          </a:xfrm>
          <a:prstGeom prst="rect">
            <a:avLst/>
          </a:prstGeom>
          <a:noFill/>
          <a:ln>
            <a:noFill/>
          </a:ln>
        </p:spPr>
        <p:txBody>
          <a:bodyPr anchorCtr="0" anchor="t" bIns="0" lIns="0" spcFirstLastPara="1" rIns="0" wrap="square" tIns="0">
            <a:spAutoFit/>
          </a:bodyPr>
          <a:lstStyle/>
          <a:p>
            <a:pPr indent="0" lvl="0" marL="0" marR="0" rtl="0" algn="ctr">
              <a:lnSpc>
                <a:spcPct val="197724"/>
              </a:lnSpc>
              <a:spcBef>
                <a:spcPts val="0"/>
              </a:spcBef>
              <a:spcAft>
                <a:spcPts val="0"/>
              </a:spcAft>
              <a:buNone/>
            </a:pPr>
            <a:r>
              <a:rPr lang="en-US" sz="4000">
                <a:solidFill>
                  <a:srgbClr val="EC4F29"/>
                </a:solidFill>
                <a:latin typeface="Arial"/>
                <a:ea typeface="Arial"/>
                <a:cs typeface="Arial"/>
                <a:sym typeface="Arial"/>
              </a:rPr>
              <a:t>Forklift Schematics</a:t>
            </a:r>
            <a:endParaRPr/>
          </a:p>
        </p:txBody>
      </p:sp>
      <p:pic>
        <p:nvPicPr>
          <p:cNvPr id="282" name="Google Shape;282;p12"/>
          <p:cNvPicPr preferRelativeResize="0"/>
          <p:nvPr/>
        </p:nvPicPr>
        <p:blipFill rotWithShape="1">
          <a:blip r:embed="rId5">
            <a:alphaModFix/>
          </a:blip>
          <a:srcRect b="0" l="0" r="0" t="0"/>
          <a:stretch/>
        </p:blipFill>
        <p:spPr>
          <a:xfrm>
            <a:off x="5804637" y="3412680"/>
            <a:ext cx="6377040" cy="637704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p13"/>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88" name="Google Shape;288;p13"/>
          <p:cNvSpPr/>
          <p:nvPr/>
        </p:nvSpPr>
        <p:spPr>
          <a:xfrm>
            <a:off x="8991861" y="1795551"/>
            <a:ext cx="7229346" cy="7210699"/>
          </a:xfrm>
          <a:custGeom>
            <a:rect b="b" l="l" r="r" t="t"/>
            <a:pathLst>
              <a:path extrusionOk="0" h="7210699" w="7229346">
                <a:moveTo>
                  <a:pt x="0" y="0"/>
                </a:moveTo>
                <a:lnTo>
                  <a:pt x="7229346" y="0"/>
                </a:lnTo>
                <a:lnTo>
                  <a:pt x="7229346" y="7210698"/>
                </a:lnTo>
                <a:lnTo>
                  <a:pt x="0" y="7210698"/>
                </a:lnTo>
                <a:lnTo>
                  <a:pt x="0" y="0"/>
                </a:lnTo>
                <a:close/>
              </a:path>
            </a:pathLst>
          </a:custGeom>
          <a:blipFill rotWithShape="1">
            <a:blip r:embed="rId4">
              <a:alphaModFix/>
            </a:blip>
            <a:stretch>
              <a:fillRect b="-28902"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89" name="Google Shape;289;p13"/>
          <p:cNvSpPr txBox="1"/>
          <p:nvPr/>
        </p:nvSpPr>
        <p:spPr>
          <a:xfrm>
            <a:off x="1411117" y="2748462"/>
            <a:ext cx="7375629" cy="1224181"/>
          </a:xfrm>
          <a:prstGeom prst="rect">
            <a:avLst/>
          </a:prstGeom>
          <a:noFill/>
          <a:ln>
            <a:noFill/>
          </a:ln>
        </p:spPr>
        <p:txBody>
          <a:bodyPr anchorCtr="0" anchor="t" bIns="0" lIns="0" spcFirstLastPara="1" rIns="0" wrap="square" tIns="0">
            <a:spAutoFit/>
          </a:bodyPr>
          <a:lstStyle/>
          <a:p>
            <a:pPr indent="0" lvl="0" marL="0" marR="0" rtl="0" algn="ctr">
              <a:lnSpc>
                <a:spcPct val="499583"/>
              </a:lnSpc>
              <a:spcBef>
                <a:spcPts val="0"/>
              </a:spcBef>
              <a:spcAft>
                <a:spcPts val="0"/>
              </a:spcAft>
              <a:buNone/>
            </a:pPr>
            <a:r>
              <a:rPr lang="en-US" sz="2400">
                <a:solidFill>
                  <a:srgbClr val="000000"/>
                </a:solidFill>
                <a:latin typeface="Arial"/>
                <a:ea typeface="Arial"/>
                <a:cs typeface="Arial"/>
                <a:sym typeface="Arial"/>
              </a:rPr>
              <a:t>Please find this icon on your iPad</a:t>
            </a:r>
            <a:endParaRPr/>
          </a:p>
        </p:txBody>
      </p:sp>
      <p:sp>
        <p:nvSpPr>
          <p:cNvPr id="290" name="Google Shape;290;p13"/>
          <p:cNvSpPr txBox="1"/>
          <p:nvPr/>
        </p:nvSpPr>
        <p:spPr>
          <a:xfrm>
            <a:off x="10882875" y="8609200"/>
            <a:ext cx="6146400" cy="49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rgbClr val="000000"/>
                </a:solidFill>
                <a:latin typeface="Calibri"/>
                <a:ea typeface="Calibri"/>
                <a:cs typeface="Calibri"/>
                <a:sym typeface="Calibri"/>
              </a:rPr>
              <a:t>https://spike.legoeducation.com/</a:t>
            </a:r>
            <a:endParaRPr sz="1800">
              <a:solidFill>
                <a:srgbClr val="000000"/>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sp>
        <p:nvSpPr>
          <p:cNvPr id="295" name="Google Shape;295;p14"/>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96" name="Google Shape;296;p14"/>
          <p:cNvSpPr txBox="1"/>
          <p:nvPr/>
        </p:nvSpPr>
        <p:spPr>
          <a:xfrm>
            <a:off x="3048000" y="4200472"/>
            <a:ext cx="13906500" cy="3386889"/>
          </a:xfrm>
          <a:prstGeom prst="rect">
            <a:avLst/>
          </a:prstGeom>
          <a:noFill/>
          <a:ln>
            <a:noFill/>
          </a:ln>
        </p:spPr>
        <p:txBody>
          <a:bodyPr anchorCtr="0" anchor="t" bIns="0" lIns="0" spcFirstLastPara="1" rIns="0" wrap="square" tIns="0">
            <a:spAutoFit/>
          </a:bodyPr>
          <a:lstStyle/>
          <a:p>
            <a:pPr indent="-521779" lvl="1" marL="1043558" marR="0" rtl="0" algn="l">
              <a:lnSpc>
                <a:spcPct val="16915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Build the driving base</a:t>
            </a:r>
            <a:endParaRPr/>
          </a:p>
          <a:p>
            <a:pPr indent="-521779" lvl="1" marL="1043558" marR="0" rtl="0" algn="l">
              <a:lnSpc>
                <a:spcPct val="16915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Practice the navigation (coding) on a map or on the floor</a:t>
            </a:r>
            <a:endParaRPr/>
          </a:p>
          <a:p>
            <a:pPr indent="-521779" lvl="1" marL="1043558" marR="0" rtl="0" algn="l">
              <a:lnSpc>
                <a:spcPct val="16915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Get ready for the main challenge, you’ll need to move an obstruction with your model</a:t>
            </a:r>
            <a:endParaRPr/>
          </a:p>
        </p:txBody>
      </p:sp>
      <p:sp>
        <p:nvSpPr>
          <p:cNvPr id="297" name="Google Shape;297;p14"/>
          <p:cNvSpPr txBox="1"/>
          <p:nvPr/>
        </p:nvSpPr>
        <p:spPr>
          <a:xfrm>
            <a:off x="798519" y="2171700"/>
            <a:ext cx="16690961" cy="1088824"/>
          </a:xfrm>
          <a:prstGeom prst="rect">
            <a:avLst/>
          </a:prstGeom>
          <a:noFill/>
          <a:ln>
            <a:noFill/>
          </a:ln>
        </p:spPr>
        <p:txBody>
          <a:bodyPr anchorCtr="0" anchor="t" bIns="0" lIns="0" spcFirstLastPara="1" rIns="0" wrap="square" tIns="0">
            <a:spAutoFit/>
          </a:bodyPr>
          <a:lstStyle/>
          <a:p>
            <a:pPr indent="0" lvl="0" marL="0" marR="0" rtl="0" algn="ctr">
              <a:lnSpc>
                <a:spcPct val="157700"/>
              </a:lnSpc>
              <a:spcBef>
                <a:spcPts val="0"/>
              </a:spcBef>
              <a:spcAft>
                <a:spcPts val="0"/>
              </a:spcAft>
              <a:buNone/>
            </a:pPr>
            <a:r>
              <a:rPr lang="en-US" sz="6000">
                <a:solidFill>
                  <a:srgbClr val="EC4F29"/>
                </a:solidFill>
                <a:latin typeface="Arial"/>
                <a:ea typeface="Arial"/>
                <a:cs typeface="Arial"/>
                <a:sym typeface="Arial"/>
              </a:rPr>
              <a:t>Elementary Challenge</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sp>
        <p:nvSpPr>
          <p:cNvPr id="302" name="Google Shape;302;p15"/>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03" name="Google Shape;303;p15"/>
          <p:cNvSpPr/>
          <p:nvPr/>
        </p:nvSpPr>
        <p:spPr>
          <a:xfrm>
            <a:off x="3438895" y="1442954"/>
            <a:ext cx="8506297" cy="8051695"/>
          </a:xfrm>
          <a:custGeom>
            <a:rect b="b" l="l" r="r" t="t"/>
            <a:pathLst>
              <a:path extrusionOk="0" h="8051695" w="8506297">
                <a:moveTo>
                  <a:pt x="0" y="0"/>
                </a:moveTo>
                <a:lnTo>
                  <a:pt x="8506296" y="0"/>
                </a:lnTo>
                <a:lnTo>
                  <a:pt x="8506296" y="8051696"/>
                </a:lnTo>
                <a:lnTo>
                  <a:pt x="0" y="805169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pic>
        <p:nvPicPr>
          <p:cNvPr id="304" name="Google Shape;304;p15"/>
          <p:cNvPicPr preferRelativeResize="0"/>
          <p:nvPr/>
        </p:nvPicPr>
        <p:blipFill rotWithShape="1">
          <a:blip r:embed="rId5">
            <a:alphaModFix/>
          </a:blip>
          <a:srcRect b="0" l="0" r="0" t="0"/>
          <a:stretch/>
        </p:blipFill>
        <p:spPr>
          <a:xfrm>
            <a:off x="6521942" y="5468802"/>
            <a:ext cx="7270310" cy="4398537"/>
          </a:xfrm>
          <a:prstGeom prst="rect">
            <a:avLst/>
          </a:prstGeom>
          <a:noFill/>
          <a:ln>
            <a:noFill/>
          </a:ln>
        </p:spPr>
      </p:pic>
      <p:sp>
        <p:nvSpPr>
          <p:cNvPr id="305" name="Google Shape;305;p15"/>
          <p:cNvSpPr txBox="1"/>
          <p:nvPr/>
        </p:nvSpPr>
        <p:spPr>
          <a:xfrm>
            <a:off x="8432175" y="9064125"/>
            <a:ext cx="6146400" cy="49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rgbClr val="000000"/>
                </a:solidFill>
                <a:latin typeface="Calibri"/>
                <a:ea typeface="Calibri"/>
                <a:cs typeface="Calibri"/>
                <a:sym typeface="Calibri"/>
              </a:rPr>
              <a:t>https://spike.legoeducation.com/</a:t>
            </a:r>
            <a:endParaRPr sz="1800">
              <a:solidFill>
                <a:srgbClr val="000000"/>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p16"/>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11" name="Google Shape;311;p16"/>
          <p:cNvSpPr/>
          <p:nvPr/>
        </p:nvSpPr>
        <p:spPr>
          <a:xfrm>
            <a:off x="3712233" y="1521808"/>
            <a:ext cx="11659263" cy="7972021"/>
          </a:xfrm>
          <a:custGeom>
            <a:rect b="b" l="l" r="r" t="t"/>
            <a:pathLst>
              <a:path extrusionOk="0" h="7972021" w="11659263">
                <a:moveTo>
                  <a:pt x="0" y="0"/>
                </a:moveTo>
                <a:lnTo>
                  <a:pt x="11659264" y="0"/>
                </a:lnTo>
                <a:lnTo>
                  <a:pt x="11659264" y="7972022"/>
                </a:lnTo>
                <a:lnTo>
                  <a:pt x="0" y="7972022"/>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pic>
        <p:nvPicPr>
          <p:cNvPr id="312" name="Google Shape;312;p16"/>
          <p:cNvPicPr preferRelativeResize="0"/>
          <p:nvPr/>
        </p:nvPicPr>
        <p:blipFill rotWithShape="1">
          <a:blip r:embed="rId5">
            <a:alphaModFix/>
          </a:blip>
          <a:srcRect b="0" l="0" r="0" t="0"/>
          <a:stretch/>
        </p:blipFill>
        <p:spPr>
          <a:xfrm>
            <a:off x="9541865" y="5143500"/>
            <a:ext cx="7270310" cy="4398537"/>
          </a:xfrm>
          <a:prstGeom prst="rect">
            <a:avLst/>
          </a:prstGeom>
          <a:noFill/>
          <a:ln>
            <a:noFill/>
          </a:ln>
        </p:spPr>
      </p:pic>
      <p:sp>
        <p:nvSpPr>
          <p:cNvPr id="313" name="Google Shape;313;p16"/>
          <p:cNvSpPr txBox="1"/>
          <p:nvPr/>
        </p:nvSpPr>
        <p:spPr>
          <a:xfrm>
            <a:off x="6759275" y="9044025"/>
            <a:ext cx="6146400" cy="49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rgbClr val="000000"/>
                </a:solidFill>
                <a:latin typeface="Calibri"/>
                <a:ea typeface="Calibri"/>
                <a:cs typeface="Calibri"/>
                <a:sym typeface="Calibri"/>
              </a:rPr>
              <a:t>https://spike.legoeducation.com/</a:t>
            </a:r>
            <a:endParaRPr sz="1800">
              <a:solidFill>
                <a:srgbClr val="000000"/>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7" name="Shape 317"/>
        <p:cNvGrpSpPr/>
        <p:nvPr/>
      </p:nvGrpSpPr>
      <p:grpSpPr>
        <a:xfrm>
          <a:off x="0" y="0"/>
          <a:ext cx="0" cy="0"/>
          <a:chOff x="0" y="0"/>
          <a:chExt cx="0" cy="0"/>
        </a:xfrm>
      </p:grpSpPr>
      <p:sp>
        <p:nvSpPr>
          <p:cNvPr id="318" name="Google Shape;318;p17"/>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19" name="Google Shape;319;p17"/>
          <p:cNvSpPr/>
          <p:nvPr/>
        </p:nvSpPr>
        <p:spPr>
          <a:xfrm>
            <a:off x="167792" y="2735629"/>
            <a:ext cx="17855386" cy="4826382"/>
          </a:xfrm>
          <a:custGeom>
            <a:rect b="b" l="l" r="r" t="t"/>
            <a:pathLst>
              <a:path extrusionOk="0" h="4826382" w="17855386">
                <a:moveTo>
                  <a:pt x="0" y="0"/>
                </a:moveTo>
                <a:lnTo>
                  <a:pt x="17855386" y="0"/>
                </a:lnTo>
                <a:lnTo>
                  <a:pt x="17855386" y="4826383"/>
                </a:lnTo>
                <a:lnTo>
                  <a:pt x="0" y="4826383"/>
                </a:lnTo>
                <a:lnTo>
                  <a:pt x="0" y="0"/>
                </a:lnTo>
                <a:close/>
              </a:path>
            </a:pathLst>
          </a:custGeom>
          <a:blipFill rotWithShape="1">
            <a:blip r:embed="rId4">
              <a:alphaModFix/>
            </a:blip>
            <a:stretch>
              <a:fillRect b="-4591" l="0" r="0" t="-4079"/>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pic>
        <p:nvPicPr>
          <p:cNvPr id="320" name="Google Shape;320;p17"/>
          <p:cNvPicPr preferRelativeResize="0"/>
          <p:nvPr/>
        </p:nvPicPr>
        <p:blipFill rotWithShape="1">
          <a:blip r:embed="rId5">
            <a:alphaModFix/>
          </a:blip>
          <a:srcRect b="0" l="0" r="0" t="0"/>
          <a:stretch/>
        </p:blipFill>
        <p:spPr>
          <a:xfrm>
            <a:off x="4507447" y="1558620"/>
            <a:ext cx="7270310" cy="4398537"/>
          </a:xfrm>
          <a:prstGeom prst="rect">
            <a:avLst/>
          </a:prstGeom>
          <a:noFill/>
          <a:ln>
            <a:noFill/>
          </a:ln>
        </p:spPr>
      </p:pic>
      <p:sp>
        <p:nvSpPr>
          <p:cNvPr id="321" name="Google Shape;321;p17"/>
          <p:cNvSpPr txBox="1"/>
          <p:nvPr/>
        </p:nvSpPr>
        <p:spPr>
          <a:xfrm>
            <a:off x="1080150" y="7303150"/>
            <a:ext cx="6146400" cy="49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rgbClr val="000000"/>
                </a:solidFill>
                <a:latin typeface="Calibri"/>
                <a:ea typeface="Calibri"/>
                <a:cs typeface="Calibri"/>
                <a:sym typeface="Calibri"/>
              </a:rPr>
              <a:t>https://spike.legoeducation.com/</a:t>
            </a:r>
            <a:endParaRPr sz="1800">
              <a:solidFill>
                <a:srgbClr val="000000"/>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5" name="Shape 325"/>
        <p:cNvGrpSpPr/>
        <p:nvPr/>
      </p:nvGrpSpPr>
      <p:grpSpPr>
        <a:xfrm>
          <a:off x="0" y="0"/>
          <a:ext cx="0" cy="0"/>
          <a:chOff x="0" y="0"/>
          <a:chExt cx="0" cy="0"/>
        </a:xfrm>
      </p:grpSpPr>
      <p:sp>
        <p:nvSpPr>
          <p:cNvPr id="326" name="Google Shape;326;p18"/>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27" name="Google Shape;327;p18"/>
          <p:cNvSpPr/>
          <p:nvPr/>
        </p:nvSpPr>
        <p:spPr>
          <a:xfrm>
            <a:off x="6150727" y="1419496"/>
            <a:ext cx="6831492" cy="7933534"/>
          </a:xfrm>
          <a:custGeom>
            <a:rect b="b" l="l" r="r" t="t"/>
            <a:pathLst>
              <a:path extrusionOk="0" h="7933534" w="6831492">
                <a:moveTo>
                  <a:pt x="0" y="0"/>
                </a:moveTo>
                <a:lnTo>
                  <a:pt x="6831492" y="0"/>
                </a:lnTo>
                <a:lnTo>
                  <a:pt x="6831492" y="7933534"/>
                </a:lnTo>
                <a:lnTo>
                  <a:pt x="0" y="7933534"/>
                </a:lnTo>
                <a:lnTo>
                  <a:pt x="0" y="0"/>
                </a:lnTo>
                <a:close/>
              </a:path>
            </a:pathLst>
          </a:custGeom>
          <a:blipFill rotWithShape="1">
            <a:blip r:embed="rId4">
              <a:alphaModFix/>
            </a:blip>
            <a:stretch>
              <a:fillRect b="-7368" l="-2750" r="-17731"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28" name="Google Shape;328;p18"/>
          <p:cNvSpPr txBox="1"/>
          <p:nvPr/>
        </p:nvSpPr>
        <p:spPr>
          <a:xfrm>
            <a:off x="7713125" y="9122825"/>
            <a:ext cx="6146400" cy="49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rgbClr val="000000"/>
                </a:solidFill>
                <a:latin typeface="Calibri"/>
                <a:ea typeface="Calibri"/>
                <a:cs typeface="Calibri"/>
                <a:sym typeface="Calibri"/>
              </a:rPr>
              <a:t>https://spike.legoeducation.com/</a:t>
            </a:r>
            <a:endParaRPr sz="1800">
              <a:solidFill>
                <a:srgbClr val="000000"/>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6" name="Shape 336"/>
        <p:cNvGrpSpPr/>
        <p:nvPr/>
      </p:nvGrpSpPr>
      <p:grpSpPr>
        <a:xfrm>
          <a:off x="0" y="0"/>
          <a:ext cx="0" cy="0"/>
          <a:chOff x="0" y="0"/>
          <a:chExt cx="0" cy="0"/>
        </a:xfrm>
      </p:grpSpPr>
      <p:sp>
        <p:nvSpPr>
          <p:cNvPr id="337" name="Google Shape;337;p19"/>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38" name="Google Shape;338;p19"/>
          <p:cNvSpPr txBox="1"/>
          <p:nvPr/>
        </p:nvSpPr>
        <p:spPr>
          <a:xfrm>
            <a:off x="5410200" y="1562100"/>
            <a:ext cx="8042284" cy="1906356"/>
          </a:xfrm>
          <a:prstGeom prst="rect">
            <a:avLst/>
          </a:prstGeom>
          <a:noFill/>
          <a:ln>
            <a:noFill/>
          </a:ln>
        </p:spPr>
        <p:txBody>
          <a:bodyPr anchorCtr="0" anchor="t" bIns="0" lIns="0" spcFirstLastPara="1" rIns="0" wrap="square" tIns="0">
            <a:spAutoFit/>
          </a:bodyPr>
          <a:lstStyle/>
          <a:p>
            <a:pPr indent="0" lvl="0" marL="0" marR="0" rtl="0" algn="ctr">
              <a:lnSpc>
                <a:spcPct val="299766"/>
              </a:lnSpc>
              <a:spcBef>
                <a:spcPts val="0"/>
              </a:spcBef>
              <a:spcAft>
                <a:spcPts val="0"/>
              </a:spcAft>
              <a:buNone/>
            </a:pPr>
            <a:r>
              <a:rPr lang="en-US" sz="6000">
                <a:solidFill>
                  <a:srgbClr val="EC4F29"/>
                </a:solidFill>
                <a:latin typeface="Arial"/>
                <a:ea typeface="Arial"/>
                <a:cs typeface="Arial"/>
                <a:sym typeface="Arial"/>
              </a:rPr>
              <a:t>Scenario</a:t>
            </a:r>
            <a:endParaRPr/>
          </a:p>
        </p:txBody>
      </p:sp>
      <p:sp>
        <p:nvSpPr>
          <p:cNvPr id="339" name="Google Shape;339;p19"/>
          <p:cNvSpPr txBox="1"/>
          <p:nvPr/>
        </p:nvSpPr>
        <p:spPr>
          <a:xfrm>
            <a:off x="4067428" y="3867685"/>
            <a:ext cx="11065459" cy="4301627"/>
          </a:xfrm>
          <a:prstGeom prst="rect">
            <a:avLst/>
          </a:prstGeom>
          <a:noFill/>
          <a:ln>
            <a:noFill/>
          </a:ln>
        </p:spPr>
        <p:txBody>
          <a:bodyPr anchorCtr="0" anchor="t" bIns="0" lIns="0" spcFirstLastPara="1" rIns="0" wrap="square" tIns="0">
            <a:spAutoFit/>
          </a:bodyPr>
          <a:lstStyle/>
          <a:p>
            <a:pPr indent="0" lvl="0" marL="0" marR="0" rtl="0" algn="ctr">
              <a:lnSpc>
                <a:spcPct val="118625"/>
              </a:lnSpc>
              <a:spcBef>
                <a:spcPts val="0"/>
              </a:spcBef>
              <a:spcAft>
                <a:spcPts val="0"/>
              </a:spcAft>
              <a:buNone/>
            </a:pPr>
            <a:r>
              <a:rPr lang="en-US" sz="4000">
                <a:solidFill>
                  <a:srgbClr val="EC4F29"/>
                </a:solidFill>
                <a:latin typeface="Arial"/>
                <a:ea typeface="Arial"/>
                <a:cs typeface="Arial"/>
                <a:sym typeface="Arial"/>
              </a:rPr>
              <a:t>Final Freight Challenge</a:t>
            </a:r>
            <a:endParaRPr/>
          </a:p>
          <a:p>
            <a:pPr indent="0" lvl="0" marL="0" marR="0" rtl="0" algn="ctr">
              <a:lnSpc>
                <a:spcPct val="48404"/>
              </a:lnSpc>
              <a:spcBef>
                <a:spcPts val="0"/>
              </a:spcBef>
              <a:spcAft>
                <a:spcPts val="0"/>
              </a:spcAft>
              <a:buNone/>
            </a:pPr>
            <a:r>
              <a:t/>
            </a:r>
            <a:endParaRPr sz="4200">
              <a:solidFill>
                <a:srgbClr val="EC4F29"/>
              </a:solidFill>
              <a:latin typeface="Arial"/>
              <a:ea typeface="Arial"/>
              <a:cs typeface="Arial"/>
              <a:sym typeface="Arial"/>
            </a:endParaRPr>
          </a:p>
          <a:p>
            <a:pPr indent="0" lvl="0" marL="0" marR="0" rtl="0" algn="l">
              <a:spcBef>
                <a:spcPts val="0"/>
              </a:spcBef>
              <a:spcAft>
                <a:spcPts val="0"/>
              </a:spcAft>
              <a:buNone/>
            </a:pPr>
            <a:r>
              <a:t/>
            </a:r>
            <a:endParaRPr sz="2400">
              <a:solidFill>
                <a:srgbClr val="000000"/>
              </a:solidFill>
              <a:latin typeface="Arial"/>
              <a:ea typeface="Arial"/>
              <a:cs typeface="Arial"/>
              <a:sym typeface="Arial"/>
            </a:endParaRPr>
          </a:p>
          <a:p>
            <a:pPr indent="0" lvl="0" marL="0" marR="0" rtl="0" algn="l">
              <a:spcBef>
                <a:spcPts val="0"/>
              </a:spcBef>
              <a:spcAft>
                <a:spcPts val="0"/>
              </a:spcAft>
              <a:buNone/>
            </a:pPr>
            <a:r>
              <a:rPr lang="en-US" sz="2400">
                <a:solidFill>
                  <a:srgbClr val="000000"/>
                </a:solidFill>
                <a:latin typeface="Arial"/>
                <a:ea typeface="Arial"/>
                <a:cs typeface="Arial"/>
                <a:sym typeface="Arial"/>
              </a:rPr>
              <a:t>You are part of a transportation engineering team working for a national railway company. A freight train carrying refrigerated medical supplies must travel from a Class 1 rail line through Class 2 and 3 territories, pass through a rural grade crossing, and arrive safely at a distribution station.</a:t>
            </a:r>
            <a:endParaRPr/>
          </a:p>
          <a:p>
            <a:pPr indent="0" lvl="0" marL="0" marR="0" rtl="0" algn="l">
              <a:spcBef>
                <a:spcPts val="0"/>
              </a:spcBef>
              <a:spcAft>
                <a:spcPts val="0"/>
              </a:spcAft>
              <a:buNone/>
            </a:pPr>
            <a:r>
              <a:t/>
            </a:r>
            <a:endParaRPr sz="2400">
              <a:solidFill>
                <a:srgbClr val="000000"/>
              </a:solidFill>
              <a:latin typeface="Arial"/>
              <a:ea typeface="Arial"/>
              <a:cs typeface="Arial"/>
              <a:sym typeface="Arial"/>
            </a:endParaRPr>
          </a:p>
          <a:p>
            <a:pPr indent="0" lvl="0" marL="0" marR="0" rtl="0" algn="l">
              <a:spcBef>
                <a:spcPts val="0"/>
              </a:spcBef>
              <a:spcAft>
                <a:spcPts val="0"/>
              </a:spcAft>
              <a:buNone/>
            </a:pPr>
            <a:r>
              <a:rPr lang="en-US" sz="2400">
                <a:solidFill>
                  <a:srgbClr val="000000"/>
                </a:solidFill>
                <a:latin typeface="Arial"/>
                <a:ea typeface="Arial"/>
                <a:cs typeface="Arial"/>
                <a:sym typeface="Arial"/>
              </a:rPr>
              <a:t>Along the way, your train must stay on track, avoid hazards (like fallen debris), react to crossing obstacles, and respect the routing logic for each class of track.</a:t>
            </a:r>
            <a:endParaRPr/>
          </a:p>
          <a:p>
            <a:pPr indent="0" lvl="0" marL="0" marR="0" rtl="0" algn="l">
              <a:lnSpc>
                <a:spcPct val="127093"/>
              </a:lnSpc>
              <a:spcBef>
                <a:spcPts val="0"/>
              </a:spcBef>
              <a:spcAft>
                <a:spcPts val="0"/>
              </a:spcAft>
              <a:buNone/>
            </a:pPr>
            <a:r>
              <a:t/>
            </a:r>
            <a:endParaRPr sz="3200">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2"/>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98" name="Google Shape;98;p2"/>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nvGrpSpPr>
          <p:cNvPr id="99" name="Google Shape;99;p2"/>
          <p:cNvGrpSpPr/>
          <p:nvPr/>
        </p:nvGrpSpPr>
        <p:grpSpPr>
          <a:xfrm>
            <a:off x="678464" y="1742060"/>
            <a:ext cx="16931074" cy="7516240"/>
            <a:chOff x="0" y="-201206"/>
            <a:chExt cx="22574766" cy="10021654"/>
          </a:xfrm>
        </p:grpSpPr>
        <p:grpSp>
          <p:nvGrpSpPr>
            <p:cNvPr id="100" name="Google Shape;100;p2"/>
            <p:cNvGrpSpPr/>
            <p:nvPr/>
          </p:nvGrpSpPr>
          <p:grpSpPr>
            <a:xfrm>
              <a:off x="0" y="-201206"/>
              <a:ext cx="22574763" cy="3950415"/>
              <a:chOff x="0" y="-38100"/>
              <a:chExt cx="4274726" cy="748045"/>
            </a:xfrm>
          </p:grpSpPr>
          <p:sp>
            <p:nvSpPr>
              <p:cNvPr id="101" name="Google Shape;101;p2"/>
              <p:cNvSpPr/>
              <p:nvPr/>
            </p:nvSpPr>
            <p:spPr>
              <a:xfrm>
                <a:off x="0" y="0"/>
                <a:ext cx="4274726" cy="709945"/>
              </a:xfrm>
              <a:custGeom>
                <a:rect b="b" l="l" r="r" t="t"/>
                <a:pathLst>
                  <a:path extrusionOk="0" h="709945" w="4274726">
                    <a:moveTo>
                      <a:pt x="24327" y="0"/>
                    </a:moveTo>
                    <a:lnTo>
                      <a:pt x="4250399" y="0"/>
                    </a:lnTo>
                    <a:cubicBezTo>
                      <a:pt x="4263834" y="0"/>
                      <a:pt x="4274726" y="10891"/>
                      <a:pt x="4274726" y="24327"/>
                    </a:cubicBezTo>
                    <a:lnTo>
                      <a:pt x="4274726" y="685618"/>
                    </a:lnTo>
                    <a:cubicBezTo>
                      <a:pt x="4274726" y="692070"/>
                      <a:pt x="4272163" y="698258"/>
                      <a:pt x="4267601" y="702820"/>
                    </a:cubicBezTo>
                    <a:cubicBezTo>
                      <a:pt x="4263039" y="707382"/>
                      <a:pt x="4256851" y="709945"/>
                      <a:pt x="4250399" y="709945"/>
                    </a:cubicBezTo>
                    <a:lnTo>
                      <a:pt x="24327" y="709945"/>
                    </a:lnTo>
                    <a:cubicBezTo>
                      <a:pt x="10891" y="709945"/>
                      <a:pt x="0" y="699054"/>
                      <a:pt x="0" y="685618"/>
                    </a:cubicBezTo>
                    <a:lnTo>
                      <a:pt x="0" y="24327"/>
                    </a:lnTo>
                    <a:cubicBezTo>
                      <a:pt x="0" y="10891"/>
                      <a:pt x="10891" y="0"/>
                      <a:pt x="24327"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2" name="Google Shape;102;p2"/>
              <p:cNvSpPr txBox="1"/>
              <p:nvPr/>
            </p:nvSpPr>
            <p:spPr>
              <a:xfrm>
                <a:off x="0" y="-38100"/>
                <a:ext cx="4274726" cy="748045"/>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103" name="Google Shape;103;p2"/>
            <p:cNvGrpSpPr/>
            <p:nvPr/>
          </p:nvGrpSpPr>
          <p:grpSpPr>
            <a:xfrm>
              <a:off x="0" y="3998856"/>
              <a:ext cx="5231769" cy="5821592"/>
              <a:chOff x="0" y="-38100"/>
              <a:chExt cx="2025441" cy="2253788"/>
            </a:xfrm>
          </p:grpSpPr>
          <p:sp>
            <p:nvSpPr>
              <p:cNvPr id="104" name="Google Shape;104;p2"/>
              <p:cNvSpPr/>
              <p:nvPr/>
            </p:nvSpPr>
            <p:spPr>
              <a:xfrm>
                <a:off x="0" y="0"/>
                <a:ext cx="2025441" cy="2215688"/>
              </a:xfrm>
              <a:custGeom>
                <a:rect b="b" l="l" r="r" t="t"/>
                <a:pathLst>
                  <a:path extrusionOk="0" h="2215688" w="2025441">
                    <a:moveTo>
                      <a:pt x="104969" y="0"/>
                    </a:moveTo>
                    <a:lnTo>
                      <a:pt x="1920472" y="0"/>
                    </a:lnTo>
                    <a:cubicBezTo>
                      <a:pt x="1948311" y="0"/>
                      <a:pt x="1975010" y="11059"/>
                      <a:pt x="1994696" y="30745"/>
                    </a:cubicBezTo>
                    <a:cubicBezTo>
                      <a:pt x="2014381" y="50430"/>
                      <a:pt x="2025441" y="77129"/>
                      <a:pt x="2025441" y="104969"/>
                    </a:cubicBezTo>
                    <a:lnTo>
                      <a:pt x="2025441" y="2110719"/>
                    </a:lnTo>
                    <a:cubicBezTo>
                      <a:pt x="2025441" y="2138558"/>
                      <a:pt x="2014381" y="2165258"/>
                      <a:pt x="1994696" y="2184943"/>
                    </a:cubicBezTo>
                    <a:cubicBezTo>
                      <a:pt x="1975010" y="2204628"/>
                      <a:pt x="1948311" y="2215688"/>
                      <a:pt x="1920472" y="2215688"/>
                    </a:cubicBezTo>
                    <a:lnTo>
                      <a:pt x="104969" y="2215688"/>
                    </a:lnTo>
                    <a:cubicBezTo>
                      <a:pt x="77129" y="2215688"/>
                      <a:pt x="50430" y="2204628"/>
                      <a:pt x="30745" y="2184943"/>
                    </a:cubicBezTo>
                    <a:cubicBezTo>
                      <a:pt x="11059" y="2165258"/>
                      <a:pt x="0" y="2138558"/>
                      <a:pt x="0" y="2110719"/>
                    </a:cubicBezTo>
                    <a:lnTo>
                      <a:pt x="0" y="104969"/>
                    </a:lnTo>
                    <a:cubicBezTo>
                      <a:pt x="0" y="77129"/>
                      <a:pt x="11059" y="50430"/>
                      <a:pt x="30745" y="30745"/>
                    </a:cubicBezTo>
                    <a:cubicBezTo>
                      <a:pt x="50430" y="11059"/>
                      <a:pt x="77129" y="0"/>
                      <a:pt x="10496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5" name="Google Shape;105;p2"/>
              <p:cNvSpPr txBox="1"/>
              <p:nvPr/>
            </p:nvSpPr>
            <p:spPr>
              <a:xfrm>
                <a:off x="0" y="-38100"/>
                <a:ext cx="2025440" cy="2253788"/>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106" name="Google Shape;106;p2"/>
            <p:cNvGrpSpPr/>
            <p:nvPr/>
          </p:nvGrpSpPr>
          <p:grpSpPr>
            <a:xfrm>
              <a:off x="5780999" y="3998856"/>
              <a:ext cx="5231769" cy="5821592"/>
              <a:chOff x="0" y="-38100"/>
              <a:chExt cx="2025441" cy="2253788"/>
            </a:xfrm>
          </p:grpSpPr>
          <p:sp>
            <p:nvSpPr>
              <p:cNvPr id="107" name="Google Shape;107;p2"/>
              <p:cNvSpPr/>
              <p:nvPr/>
            </p:nvSpPr>
            <p:spPr>
              <a:xfrm>
                <a:off x="0" y="0"/>
                <a:ext cx="2025441" cy="2215688"/>
              </a:xfrm>
              <a:custGeom>
                <a:rect b="b" l="l" r="r" t="t"/>
                <a:pathLst>
                  <a:path extrusionOk="0" h="2215688" w="2025441">
                    <a:moveTo>
                      <a:pt x="104969" y="0"/>
                    </a:moveTo>
                    <a:lnTo>
                      <a:pt x="1920472" y="0"/>
                    </a:lnTo>
                    <a:cubicBezTo>
                      <a:pt x="1948311" y="0"/>
                      <a:pt x="1975010" y="11059"/>
                      <a:pt x="1994696" y="30745"/>
                    </a:cubicBezTo>
                    <a:cubicBezTo>
                      <a:pt x="2014381" y="50430"/>
                      <a:pt x="2025441" y="77129"/>
                      <a:pt x="2025441" y="104969"/>
                    </a:cubicBezTo>
                    <a:lnTo>
                      <a:pt x="2025441" y="2110719"/>
                    </a:lnTo>
                    <a:cubicBezTo>
                      <a:pt x="2025441" y="2138558"/>
                      <a:pt x="2014381" y="2165258"/>
                      <a:pt x="1994696" y="2184943"/>
                    </a:cubicBezTo>
                    <a:cubicBezTo>
                      <a:pt x="1975010" y="2204628"/>
                      <a:pt x="1948311" y="2215688"/>
                      <a:pt x="1920472" y="2215688"/>
                    </a:cubicBezTo>
                    <a:lnTo>
                      <a:pt x="104969" y="2215688"/>
                    </a:lnTo>
                    <a:cubicBezTo>
                      <a:pt x="77129" y="2215688"/>
                      <a:pt x="50430" y="2204628"/>
                      <a:pt x="30745" y="2184943"/>
                    </a:cubicBezTo>
                    <a:cubicBezTo>
                      <a:pt x="11059" y="2165258"/>
                      <a:pt x="0" y="2138558"/>
                      <a:pt x="0" y="2110719"/>
                    </a:cubicBezTo>
                    <a:lnTo>
                      <a:pt x="0" y="104969"/>
                    </a:lnTo>
                    <a:cubicBezTo>
                      <a:pt x="0" y="77129"/>
                      <a:pt x="11059" y="50430"/>
                      <a:pt x="30745" y="30745"/>
                    </a:cubicBezTo>
                    <a:cubicBezTo>
                      <a:pt x="50430" y="11059"/>
                      <a:pt x="77129" y="0"/>
                      <a:pt x="10496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8" name="Google Shape;108;p2"/>
              <p:cNvSpPr txBox="1"/>
              <p:nvPr/>
            </p:nvSpPr>
            <p:spPr>
              <a:xfrm>
                <a:off x="0" y="-38100"/>
                <a:ext cx="2025440" cy="2253788"/>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109" name="Google Shape;109;p2"/>
            <p:cNvGrpSpPr/>
            <p:nvPr/>
          </p:nvGrpSpPr>
          <p:grpSpPr>
            <a:xfrm>
              <a:off x="11561998" y="3998856"/>
              <a:ext cx="5231769" cy="5821592"/>
              <a:chOff x="0" y="-38100"/>
              <a:chExt cx="2025441" cy="2253788"/>
            </a:xfrm>
          </p:grpSpPr>
          <p:sp>
            <p:nvSpPr>
              <p:cNvPr id="110" name="Google Shape;110;p2"/>
              <p:cNvSpPr/>
              <p:nvPr/>
            </p:nvSpPr>
            <p:spPr>
              <a:xfrm>
                <a:off x="0" y="0"/>
                <a:ext cx="2025441" cy="2215688"/>
              </a:xfrm>
              <a:custGeom>
                <a:rect b="b" l="l" r="r" t="t"/>
                <a:pathLst>
                  <a:path extrusionOk="0" h="2215688" w="2025441">
                    <a:moveTo>
                      <a:pt x="104969" y="0"/>
                    </a:moveTo>
                    <a:lnTo>
                      <a:pt x="1920472" y="0"/>
                    </a:lnTo>
                    <a:cubicBezTo>
                      <a:pt x="1948311" y="0"/>
                      <a:pt x="1975010" y="11059"/>
                      <a:pt x="1994696" y="30745"/>
                    </a:cubicBezTo>
                    <a:cubicBezTo>
                      <a:pt x="2014381" y="50430"/>
                      <a:pt x="2025441" y="77129"/>
                      <a:pt x="2025441" y="104969"/>
                    </a:cubicBezTo>
                    <a:lnTo>
                      <a:pt x="2025441" y="2110719"/>
                    </a:lnTo>
                    <a:cubicBezTo>
                      <a:pt x="2025441" y="2138558"/>
                      <a:pt x="2014381" y="2165258"/>
                      <a:pt x="1994696" y="2184943"/>
                    </a:cubicBezTo>
                    <a:cubicBezTo>
                      <a:pt x="1975010" y="2204628"/>
                      <a:pt x="1948311" y="2215688"/>
                      <a:pt x="1920472" y="2215688"/>
                    </a:cubicBezTo>
                    <a:lnTo>
                      <a:pt x="104969" y="2215688"/>
                    </a:lnTo>
                    <a:cubicBezTo>
                      <a:pt x="77129" y="2215688"/>
                      <a:pt x="50430" y="2204628"/>
                      <a:pt x="30745" y="2184943"/>
                    </a:cubicBezTo>
                    <a:cubicBezTo>
                      <a:pt x="11059" y="2165258"/>
                      <a:pt x="0" y="2138558"/>
                      <a:pt x="0" y="2110719"/>
                    </a:cubicBezTo>
                    <a:lnTo>
                      <a:pt x="0" y="104969"/>
                    </a:lnTo>
                    <a:cubicBezTo>
                      <a:pt x="0" y="77129"/>
                      <a:pt x="11059" y="50430"/>
                      <a:pt x="30745" y="30745"/>
                    </a:cubicBezTo>
                    <a:cubicBezTo>
                      <a:pt x="50430" y="11059"/>
                      <a:pt x="77129" y="0"/>
                      <a:pt x="10496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1" name="Google Shape;111;p2"/>
              <p:cNvSpPr txBox="1"/>
              <p:nvPr/>
            </p:nvSpPr>
            <p:spPr>
              <a:xfrm>
                <a:off x="0" y="-38100"/>
                <a:ext cx="2025440" cy="2253788"/>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112" name="Google Shape;112;p2"/>
            <p:cNvGrpSpPr/>
            <p:nvPr/>
          </p:nvGrpSpPr>
          <p:grpSpPr>
            <a:xfrm>
              <a:off x="17342997" y="3998856"/>
              <a:ext cx="5231769" cy="5821592"/>
              <a:chOff x="0" y="-38100"/>
              <a:chExt cx="2025441" cy="2253788"/>
            </a:xfrm>
          </p:grpSpPr>
          <p:sp>
            <p:nvSpPr>
              <p:cNvPr id="113" name="Google Shape;113;p2"/>
              <p:cNvSpPr/>
              <p:nvPr/>
            </p:nvSpPr>
            <p:spPr>
              <a:xfrm>
                <a:off x="0" y="0"/>
                <a:ext cx="2025441" cy="2215688"/>
              </a:xfrm>
              <a:custGeom>
                <a:rect b="b" l="l" r="r" t="t"/>
                <a:pathLst>
                  <a:path extrusionOk="0" h="2215688" w="2025441">
                    <a:moveTo>
                      <a:pt x="104969" y="0"/>
                    </a:moveTo>
                    <a:lnTo>
                      <a:pt x="1920472" y="0"/>
                    </a:lnTo>
                    <a:cubicBezTo>
                      <a:pt x="1948311" y="0"/>
                      <a:pt x="1975010" y="11059"/>
                      <a:pt x="1994696" y="30745"/>
                    </a:cubicBezTo>
                    <a:cubicBezTo>
                      <a:pt x="2014381" y="50430"/>
                      <a:pt x="2025441" y="77129"/>
                      <a:pt x="2025441" y="104969"/>
                    </a:cubicBezTo>
                    <a:lnTo>
                      <a:pt x="2025441" y="2110719"/>
                    </a:lnTo>
                    <a:cubicBezTo>
                      <a:pt x="2025441" y="2138558"/>
                      <a:pt x="2014381" y="2165258"/>
                      <a:pt x="1994696" y="2184943"/>
                    </a:cubicBezTo>
                    <a:cubicBezTo>
                      <a:pt x="1975010" y="2204628"/>
                      <a:pt x="1948311" y="2215688"/>
                      <a:pt x="1920472" y="2215688"/>
                    </a:cubicBezTo>
                    <a:lnTo>
                      <a:pt x="104969" y="2215688"/>
                    </a:lnTo>
                    <a:cubicBezTo>
                      <a:pt x="77129" y="2215688"/>
                      <a:pt x="50430" y="2204628"/>
                      <a:pt x="30745" y="2184943"/>
                    </a:cubicBezTo>
                    <a:cubicBezTo>
                      <a:pt x="11059" y="2165258"/>
                      <a:pt x="0" y="2138558"/>
                      <a:pt x="0" y="2110719"/>
                    </a:cubicBezTo>
                    <a:lnTo>
                      <a:pt x="0" y="104969"/>
                    </a:lnTo>
                    <a:cubicBezTo>
                      <a:pt x="0" y="77129"/>
                      <a:pt x="11059" y="50430"/>
                      <a:pt x="30745" y="30745"/>
                    </a:cubicBezTo>
                    <a:cubicBezTo>
                      <a:pt x="50430" y="11059"/>
                      <a:pt x="77129" y="0"/>
                      <a:pt x="10496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4" name="Google Shape;114;p2"/>
              <p:cNvSpPr txBox="1"/>
              <p:nvPr/>
            </p:nvSpPr>
            <p:spPr>
              <a:xfrm>
                <a:off x="0" y="-38100"/>
                <a:ext cx="2025440" cy="2253788"/>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sp>
          <p:nvSpPr>
            <p:cNvPr id="115" name="Google Shape;115;p2"/>
            <p:cNvSpPr/>
            <p:nvPr/>
          </p:nvSpPr>
          <p:spPr>
            <a:xfrm>
              <a:off x="1554174" y="4585402"/>
              <a:ext cx="2123417" cy="1961507"/>
            </a:xfrm>
            <a:custGeom>
              <a:rect b="b" l="l" r="r" t="t"/>
              <a:pathLst>
                <a:path extrusionOk="0" h="1961507" w="2123417">
                  <a:moveTo>
                    <a:pt x="0" y="0"/>
                  </a:moveTo>
                  <a:lnTo>
                    <a:pt x="2123418" y="0"/>
                  </a:lnTo>
                  <a:lnTo>
                    <a:pt x="2123418" y="1961507"/>
                  </a:lnTo>
                  <a:lnTo>
                    <a:pt x="0" y="1961507"/>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6" name="Google Shape;116;p2"/>
            <p:cNvSpPr/>
            <p:nvPr/>
          </p:nvSpPr>
          <p:spPr>
            <a:xfrm>
              <a:off x="6944415" y="4292391"/>
              <a:ext cx="2438840" cy="2438840"/>
            </a:xfrm>
            <a:custGeom>
              <a:rect b="b" l="l" r="r" t="t"/>
              <a:pathLst>
                <a:path extrusionOk="0" h="2438840" w="2438840">
                  <a:moveTo>
                    <a:pt x="0" y="0"/>
                  </a:moveTo>
                  <a:lnTo>
                    <a:pt x="2438840" y="0"/>
                  </a:lnTo>
                  <a:lnTo>
                    <a:pt x="2438840" y="2438840"/>
                  </a:lnTo>
                  <a:lnTo>
                    <a:pt x="0" y="2438840"/>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nvGrpSpPr>
            <p:cNvPr id="117" name="Google Shape;117;p2"/>
            <p:cNvGrpSpPr/>
            <p:nvPr/>
          </p:nvGrpSpPr>
          <p:grpSpPr>
            <a:xfrm>
              <a:off x="13119213" y="4249175"/>
              <a:ext cx="1860434" cy="3543033"/>
              <a:chOff x="0" y="0"/>
              <a:chExt cx="8636000" cy="16446500"/>
            </a:xfrm>
          </p:grpSpPr>
          <p:sp>
            <p:nvSpPr>
              <p:cNvPr id="118" name="Google Shape;118;p2"/>
              <p:cNvSpPr/>
              <p:nvPr/>
            </p:nvSpPr>
            <p:spPr>
              <a:xfrm>
                <a:off x="410210" y="2449830"/>
                <a:ext cx="7754620" cy="9692640"/>
              </a:xfrm>
              <a:custGeom>
                <a:rect b="b" l="l" r="r" t="t"/>
                <a:pathLst>
                  <a:path extrusionOk="0" h="9692640" w="7754620">
                    <a:moveTo>
                      <a:pt x="0" y="0"/>
                    </a:moveTo>
                    <a:lnTo>
                      <a:pt x="7754620" y="0"/>
                    </a:lnTo>
                    <a:lnTo>
                      <a:pt x="7754620" y="9692640"/>
                    </a:lnTo>
                    <a:lnTo>
                      <a:pt x="0" y="9692640"/>
                    </a:lnTo>
                    <a:close/>
                  </a:path>
                </a:pathLst>
              </a:custGeom>
              <a:blipFill rotWithShape="1">
                <a:blip r:embed="rId7">
                  <a:alphaModFix/>
                </a:blip>
                <a:stretch>
                  <a:fillRect b="0" l="-18539" r="-5487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9" name="Google Shape;119;p2"/>
              <p:cNvSpPr/>
              <p:nvPr/>
            </p:nvSpPr>
            <p:spPr>
              <a:xfrm>
                <a:off x="0" y="0"/>
                <a:ext cx="8636000" cy="16446500"/>
              </a:xfrm>
              <a:custGeom>
                <a:rect b="b" l="l" r="r" t="t"/>
                <a:pathLst>
                  <a:path extrusionOk="0" h="16446500" w="8636000">
                    <a:moveTo>
                      <a:pt x="0" y="0"/>
                    </a:moveTo>
                    <a:lnTo>
                      <a:pt x="8636000" y="0"/>
                    </a:lnTo>
                    <a:lnTo>
                      <a:pt x="8636000" y="16446500"/>
                    </a:lnTo>
                    <a:lnTo>
                      <a:pt x="0" y="16446500"/>
                    </a:lnTo>
                    <a:close/>
                  </a:path>
                </a:pathLst>
              </a:cu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
          <p:nvSpPr>
            <p:cNvPr id="120" name="Google Shape;120;p2"/>
            <p:cNvSpPr/>
            <p:nvPr/>
          </p:nvSpPr>
          <p:spPr>
            <a:xfrm>
              <a:off x="18335193" y="4497007"/>
              <a:ext cx="3247374" cy="2029609"/>
            </a:xfrm>
            <a:custGeom>
              <a:rect b="b" l="l" r="r" t="t"/>
              <a:pathLst>
                <a:path extrusionOk="0" h="2029609" w="3247374">
                  <a:moveTo>
                    <a:pt x="0" y="0"/>
                  </a:moveTo>
                  <a:lnTo>
                    <a:pt x="3247374" y="0"/>
                  </a:lnTo>
                  <a:lnTo>
                    <a:pt x="3247374" y="2029609"/>
                  </a:lnTo>
                  <a:lnTo>
                    <a:pt x="0" y="2029609"/>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1" name="Google Shape;121;p2"/>
            <p:cNvSpPr txBox="1"/>
            <p:nvPr/>
          </p:nvSpPr>
          <p:spPr>
            <a:xfrm>
              <a:off x="3935817" y="2094072"/>
              <a:ext cx="14703130" cy="1175707"/>
            </a:xfrm>
            <a:prstGeom prst="rect">
              <a:avLst/>
            </a:prstGeom>
            <a:noFill/>
            <a:ln>
              <a:noFill/>
            </a:ln>
          </p:spPr>
          <p:txBody>
            <a:bodyPr anchorCtr="0" anchor="t" bIns="0" lIns="0" spcFirstLastPara="1" rIns="0" wrap="square" tIns="0">
              <a:spAutoFit/>
            </a:bodyPr>
            <a:lstStyle/>
            <a:p>
              <a:pPr indent="0" lvl="0" marL="0" marR="0" rtl="0" algn="ctr">
                <a:lnSpc>
                  <a:spcPct val="146041"/>
                </a:lnSpc>
                <a:spcBef>
                  <a:spcPts val="0"/>
                </a:spcBef>
                <a:spcAft>
                  <a:spcPts val="0"/>
                </a:spcAft>
                <a:buNone/>
              </a:pPr>
              <a:r>
                <a:rPr lang="en-US" sz="2400">
                  <a:solidFill>
                    <a:srgbClr val="1A1A1A"/>
                  </a:solidFill>
                  <a:latin typeface="Arial"/>
                  <a:ea typeface="Arial"/>
                  <a:cs typeface="Arial"/>
                  <a:sym typeface="Arial"/>
                </a:rPr>
                <a:t>Safety and respect is our priority, please adhere to the following rules so that we can have a fun and engaging experience.</a:t>
              </a:r>
              <a:endParaRPr/>
            </a:p>
          </p:txBody>
        </p:sp>
        <p:sp>
          <p:nvSpPr>
            <p:cNvPr id="122" name="Google Shape;122;p2"/>
            <p:cNvSpPr txBox="1"/>
            <p:nvPr/>
          </p:nvSpPr>
          <p:spPr>
            <a:xfrm>
              <a:off x="3186637" y="416996"/>
              <a:ext cx="16201490" cy="1419192"/>
            </a:xfrm>
            <a:prstGeom prst="rect">
              <a:avLst/>
            </a:prstGeom>
            <a:noFill/>
            <a:ln>
              <a:noFill/>
            </a:ln>
          </p:spPr>
          <p:txBody>
            <a:bodyPr anchorCtr="0" anchor="t" bIns="0" lIns="0" spcFirstLastPara="1" rIns="0" wrap="square" tIns="0">
              <a:spAutoFit/>
            </a:bodyPr>
            <a:lstStyle/>
            <a:p>
              <a:pPr indent="0" lvl="0" marL="0" marR="0" rtl="0" algn="ctr">
                <a:lnSpc>
                  <a:spcPct val="94829"/>
                </a:lnSpc>
                <a:spcBef>
                  <a:spcPts val="0"/>
                </a:spcBef>
                <a:spcAft>
                  <a:spcPts val="0"/>
                </a:spcAft>
                <a:buNone/>
              </a:pPr>
              <a:r>
                <a:rPr lang="en-US" sz="8800">
                  <a:solidFill>
                    <a:srgbClr val="1A1A1A"/>
                  </a:solidFill>
                  <a:latin typeface="Arial"/>
                  <a:ea typeface="Arial"/>
                  <a:cs typeface="Arial"/>
                  <a:sym typeface="Arial"/>
                </a:rPr>
                <a:t>Housekeeping Rules</a:t>
              </a:r>
              <a:endParaRPr/>
            </a:p>
          </p:txBody>
        </p:sp>
        <p:sp>
          <p:nvSpPr>
            <p:cNvPr id="123" name="Google Shape;123;p2"/>
            <p:cNvSpPr txBox="1"/>
            <p:nvPr/>
          </p:nvSpPr>
          <p:spPr>
            <a:xfrm>
              <a:off x="278235" y="6882659"/>
              <a:ext cx="4675296" cy="1144673"/>
            </a:xfrm>
            <a:prstGeom prst="rect">
              <a:avLst/>
            </a:prstGeom>
            <a:noFill/>
            <a:ln>
              <a:noFill/>
            </a:ln>
          </p:spPr>
          <p:txBody>
            <a:bodyPr anchorCtr="0" anchor="t" bIns="0" lIns="0" spcFirstLastPara="1" rIns="0" wrap="square" tIns="0">
              <a:spAutoFit/>
            </a:bodyPr>
            <a:lstStyle/>
            <a:p>
              <a:pPr indent="0" lvl="0" marL="0" marR="0" rtl="0" algn="ctr">
                <a:lnSpc>
                  <a:spcPct val="146041"/>
                </a:lnSpc>
                <a:spcBef>
                  <a:spcPts val="0"/>
                </a:spcBef>
                <a:spcAft>
                  <a:spcPts val="0"/>
                </a:spcAft>
                <a:buNone/>
              </a:pPr>
              <a:r>
                <a:rPr lang="en-US" sz="2400">
                  <a:solidFill>
                    <a:srgbClr val="1A1A1A"/>
                  </a:solidFill>
                  <a:latin typeface="Arial"/>
                  <a:ea typeface="Arial"/>
                  <a:cs typeface="Arial"/>
                  <a:sym typeface="Arial"/>
                </a:rPr>
                <a:t>Must wear designated shirt every day.</a:t>
              </a:r>
              <a:endParaRPr/>
            </a:p>
          </p:txBody>
        </p:sp>
        <p:sp>
          <p:nvSpPr>
            <p:cNvPr id="124" name="Google Shape;124;p2"/>
            <p:cNvSpPr txBox="1"/>
            <p:nvPr/>
          </p:nvSpPr>
          <p:spPr>
            <a:xfrm>
              <a:off x="6059233" y="6882659"/>
              <a:ext cx="4675296" cy="1140655"/>
            </a:xfrm>
            <a:prstGeom prst="rect">
              <a:avLst/>
            </a:prstGeom>
            <a:noFill/>
            <a:ln>
              <a:noFill/>
            </a:ln>
          </p:spPr>
          <p:txBody>
            <a:bodyPr anchorCtr="0" anchor="t" bIns="0" lIns="0" spcFirstLastPara="1" rIns="0" wrap="square" tIns="0">
              <a:spAutoFit/>
            </a:bodyPr>
            <a:lstStyle/>
            <a:p>
              <a:pPr indent="0" lvl="0" marL="0" marR="0" rtl="0" algn="ctr">
                <a:lnSpc>
                  <a:spcPct val="146041"/>
                </a:lnSpc>
                <a:spcBef>
                  <a:spcPts val="0"/>
                </a:spcBef>
                <a:spcAft>
                  <a:spcPts val="0"/>
                </a:spcAft>
                <a:buNone/>
              </a:pPr>
              <a:r>
                <a:rPr lang="en-US" sz="2400">
                  <a:solidFill>
                    <a:srgbClr val="1A1A1A"/>
                  </a:solidFill>
                  <a:latin typeface="Arial"/>
                  <a:ea typeface="Arial"/>
                  <a:cs typeface="Arial"/>
                  <a:sym typeface="Arial"/>
                </a:rPr>
                <a:t>Restroom only when accompanied by an adult. </a:t>
              </a:r>
              <a:endParaRPr/>
            </a:p>
          </p:txBody>
        </p:sp>
        <p:sp>
          <p:nvSpPr>
            <p:cNvPr id="125" name="Google Shape;125;p2"/>
            <p:cNvSpPr txBox="1"/>
            <p:nvPr/>
          </p:nvSpPr>
          <p:spPr>
            <a:xfrm>
              <a:off x="11565617" y="7714639"/>
              <a:ext cx="5228147" cy="1740161"/>
            </a:xfrm>
            <a:prstGeom prst="rect">
              <a:avLst/>
            </a:prstGeom>
            <a:noFill/>
            <a:ln>
              <a:noFill/>
            </a:ln>
          </p:spPr>
          <p:txBody>
            <a:bodyPr anchorCtr="0" anchor="t" bIns="0" lIns="0" spcFirstLastPara="1" rIns="0" wrap="square" tIns="0">
              <a:spAutoFit/>
            </a:bodyPr>
            <a:lstStyle/>
            <a:p>
              <a:pPr indent="0" lvl="0" marL="0" marR="0" rtl="0" algn="ctr">
                <a:lnSpc>
                  <a:spcPct val="146041"/>
                </a:lnSpc>
                <a:spcBef>
                  <a:spcPts val="0"/>
                </a:spcBef>
                <a:spcAft>
                  <a:spcPts val="0"/>
                </a:spcAft>
                <a:buNone/>
              </a:pPr>
              <a:r>
                <a:rPr lang="en-US" sz="2400">
                  <a:solidFill>
                    <a:srgbClr val="1A1A1A"/>
                  </a:solidFill>
                  <a:latin typeface="Arial"/>
                  <a:ea typeface="Arial"/>
                  <a:cs typeface="Arial"/>
                  <a:sym typeface="Arial"/>
                </a:rPr>
                <a:t>Use of electronic devices is only for instructional purposes.</a:t>
              </a:r>
              <a:endParaRPr/>
            </a:p>
          </p:txBody>
        </p:sp>
        <p:sp>
          <p:nvSpPr>
            <p:cNvPr id="126" name="Google Shape;126;p2"/>
            <p:cNvSpPr txBox="1"/>
            <p:nvPr/>
          </p:nvSpPr>
          <p:spPr>
            <a:xfrm>
              <a:off x="17621232" y="6882659"/>
              <a:ext cx="4675296" cy="1144673"/>
            </a:xfrm>
            <a:prstGeom prst="rect">
              <a:avLst/>
            </a:prstGeom>
            <a:noFill/>
            <a:ln>
              <a:noFill/>
            </a:ln>
          </p:spPr>
          <p:txBody>
            <a:bodyPr anchorCtr="0" anchor="t" bIns="0" lIns="0" spcFirstLastPara="1" rIns="0" wrap="square" tIns="0">
              <a:spAutoFit/>
            </a:bodyPr>
            <a:lstStyle/>
            <a:p>
              <a:pPr indent="0" lvl="0" marL="0" marR="0" rtl="0" algn="ctr">
                <a:lnSpc>
                  <a:spcPct val="146041"/>
                </a:lnSpc>
                <a:spcBef>
                  <a:spcPts val="0"/>
                </a:spcBef>
                <a:spcAft>
                  <a:spcPts val="0"/>
                </a:spcAft>
                <a:buNone/>
              </a:pPr>
              <a:r>
                <a:rPr lang="en-US" sz="2400">
                  <a:solidFill>
                    <a:srgbClr val="1A1A1A"/>
                  </a:solidFill>
                  <a:latin typeface="Arial"/>
                  <a:ea typeface="Arial"/>
                  <a:cs typeface="Arial"/>
                  <a:sym typeface="Arial"/>
                </a:rPr>
                <a:t>Be active, engaged, and participate in your group. </a:t>
              </a:r>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3" name="Shape 343"/>
        <p:cNvGrpSpPr/>
        <p:nvPr/>
      </p:nvGrpSpPr>
      <p:grpSpPr>
        <a:xfrm>
          <a:off x="0" y="0"/>
          <a:ext cx="0" cy="0"/>
          <a:chOff x="0" y="0"/>
          <a:chExt cx="0" cy="0"/>
        </a:xfrm>
      </p:grpSpPr>
      <p:sp>
        <p:nvSpPr>
          <p:cNvPr id="344" name="Google Shape;344;p20"/>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45" name="Google Shape;345;p20"/>
          <p:cNvSpPr txBox="1"/>
          <p:nvPr/>
        </p:nvSpPr>
        <p:spPr>
          <a:xfrm>
            <a:off x="4876800" y="1930554"/>
            <a:ext cx="8042400" cy="923400"/>
          </a:xfrm>
          <a:prstGeom prst="rect">
            <a:avLst/>
          </a:prstGeom>
          <a:noFill/>
          <a:ln>
            <a:noFill/>
          </a:ln>
        </p:spPr>
        <p:txBody>
          <a:bodyPr anchorCtr="0" anchor="t" bIns="0" lIns="0" spcFirstLastPara="1" rIns="0" wrap="square" tIns="0">
            <a:spAutoFit/>
          </a:bodyPr>
          <a:lstStyle/>
          <a:p>
            <a:pPr indent="0" lvl="0" marL="0" marR="0" rtl="0" algn="ctr">
              <a:lnSpc>
                <a:spcPct val="299766"/>
              </a:lnSpc>
              <a:spcBef>
                <a:spcPts val="0"/>
              </a:spcBef>
              <a:spcAft>
                <a:spcPts val="0"/>
              </a:spcAft>
              <a:buNone/>
            </a:pPr>
            <a:r>
              <a:rPr lang="en-US" sz="6000">
                <a:solidFill>
                  <a:srgbClr val="EC4F29"/>
                </a:solidFill>
                <a:latin typeface="Arial"/>
                <a:ea typeface="Arial"/>
                <a:cs typeface="Arial"/>
                <a:sym typeface="Arial"/>
              </a:rPr>
              <a:t>Task</a:t>
            </a:r>
            <a:endParaRPr/>
          </a:p>
        </p:txBody>
      </p:sp>
      <p:sp>
        <p:nvSpPr>
          <p:cNvPr id="346" name="Google Shape;346;p20"/>
          <p:cNvSpPr txBox="1"/>
          <p:nvPr/>
        </p:nvSpPr>
        <p:spPr>
          <a:xfrm>
            <a:off x="2057400" y="3314700"/>
            <a:ext cx="14512396" cy="5180393"/>
          </a:xfrm>
          <a:prstGeom prst="rect">
            <a:avLst/>
          </a:prstGeom>
          <a:noFill/>
          <a:ln>
            <a:noFill/>
          </a:ln>
        </p:spPr>
        <p:txBody>
          <a:bodyPr anchorCtr="0" anchor="t" bIns="0" lIns="0" spcFirstLastPara="1" rIns="0" wrap="square" tIns="0">
            <a:spAutoFit/>
          </a:bodyPr>
          <a:lstStyle/>
          <a:p>
            <a:pPr indent="0" lvl="0" marL="0" marR="0" rtl="0" algn="ctr">
              <a:lnSpc>
                <a:spcPct val="105025"/>
              </a:lnSpc>
              <a:spcBef>
                <a:spcPts val="0"/>
              </a:spcBef>
              <a:spcAft>
                <a:spcPts val="0"/>
              </a:spcAft>
              <a:buNone/>
            </a:pPr>
            <a:r>
              <a:rPr lang="en-US" sz="4000">
                <a:solidFill>
                  <a:srgbClr val="EC4F29"/>
                </a:solidFill>
                <a:latin typeface="Arial"/>
                <a:ea typeface="Arial"/>
                <a:cs typeface="Arial"/>
                <a:sym typeface="Arial"/>
              </a:rPr>
              <a:t>Final Freight Challenge</a:t>
            </a:r>
            <a:endParaRPr/>
          </a:p>
          <a:p>
            <a:pPr indent="0" lvl="0" marL="0" marR="0" rtl="0" algn="l">
              <a:lnSpc>
                <a:spcPct val="256791"/>
              </a:lnSpc>
              <a:spcBef>
                <a:spcPts val="0"/>
              </a:spcBef>
              <a:spcAft>
                <a:spcPts val="0"/>
              </a:spcAft>
              <a:buNone/>
            </a:pPr>
            <a:r>
              <a:rPr lang="en-US" sz="2400">
                <a:solidFill>
                  <a:srgbClr val="1A1A1A"/>
                </a:solidFill>
                <a:latin typeface="Arial"/>
                <a:ea typeface="Arial"/>
                <a:cs typeface="Arial"/>
                <a:sym typeface="Arial"/>
              </a:rPr>
              <a:t>Your prototype must be able to:</a:t>
            </a:r>
            <a:endParaRPr/>
          </a:p>
          <a:p>
            <a:pPr indent="-389067" lvl="1" marL="778134" marR="0" rtl="0" algn="l">
              <a:lnSpc>
                <a:spcPct val="256791"/>
              </a:lnSpc>
              <a:spcBef>
                <a:spcPts val="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Move forward</a:t>
            </a:r>
            <a:endParaRPr/>
          </a:p>
          <a:p>
            <a:pPr indent="-389067" lvl="1" marL="778134" marR="0" rtl="0" algn="l">
              <a:lnSpc>
                <a:spcPct val="256791"/>
              </a:lnSpc>
              <a:spcBef>
                <a:spcPts val="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Pause for crossings</a:t>
            </a:r>
            <a:endParaRPr/>
          </a:p>
          <a:p>
            <a:pPr indent="-389067" lvl="1" marL="778134" marR="0" rtl="0" algn="l">
              <a:lnSpc>
                <a:spcPct val="256791"/>
              </a:lnSpc>
              <a:spcBef>
                <a:spcPts val="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Stop for hazards</a:t>
            </a:r>
            <a:endParaRPr/>
          </a:p>
          <a:p>
            <a:pPr indent="-389067" lvl="1" marL="778134" marR="0" rtl="0" algn="l">
              <a:lnSpc>
                <a:spcPct val="256791"/>
              </a:lnSpc>
              <a:spcBef>
                <a:spcPts val="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Play a sound before removing the hazard (NO MORE THAN 3 SECONDS)</a:t>
            </a:r>
            <a:endParaRPr/>
          </a:p>
          <a:p>
            <a:pPr indent="-389067" lvl="1" marL="778134" marR="0" rtl="0" algn="l">
              <a:lnSpc>
                <a:spcPct val="256791"/>
              </a:lnSpc>
              <a:spcBef>
                <a:spcPts val="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Resume after a safe check (manual or programmed delay)</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sp>
        <p:nvSpPr>
          <p:cNvPr id="351" name="Google Shape;351;p21"/>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52" name="Google Shape;352;p21"/>
          <p:cNvSpPr txBox="1"/>
          <p:nvPr/>
        </p:nvSpPr>
        <p:spPr>
          <a:xfrm>
            <a:off x="1560122" y="2074925"/>
            <a:ext cx="8042400" cy="923400"/>
          </a:xfrm>
          <a:prstGeom prst="rect">
            <a:avLst/>
          </a:prstGeom>
          <a:noFill/>
          <a:ln>
            <a:noFill/>
          </a:ln>
        </p:spPr>
        <p:txBody>
          <a:bodyPr anchorCtr="0" anchor="t" bIns="0" lIns="0" spcFirstLastPara="1" rIns="0" wrap="square" tIns="0">
            <a:spAutoFit/>
          </a:bodyPr>
          <a:lstStyle/>
          <a:p>
            <a:pPr indent="0" lvl="0" marL="0" marR="0" rtl="0" algn="ctr">
              <a:lnSpc>
                <a:spcPct val="299766"/>
              </a:lnSpc>
              <a:spcBef>
                <a:spcPts val="0"/>
              </a:spcBef>
              <a:spcAft>
                <a:spcPts val="0"/>
              </a:spcAft>
              <a:buNone/>
            </a:pPr>
            <a:r>
              <a:rPr lang="en-US" sz="6000">
                <a:solidFill>
                  <a:srgbClr val="EC4F29"/>
                </a:solidFill>
                <a:latin typeface="Arial"/>
                <a:ea typeface="Arial"/>
                <a:cs typeface="Arial"/>
                <a:sym typeface="Arial"/>
              </a:rPr>
              <a:t>Task</a:t>
            </a:r>
            <a:endParaRPr/>
          </a:p>
        </p:txBody>
      </p:sp>
      <p:sp>
        <p:nvSpPr>
          <p:cNvPr id="353" name="Google Shape;353;p21"/>
          <p:cNvSpPr txBox="1"/>
          <p:nvPr/>
        </p:nvSpPr>
        <p:spPr>
          <a:xfrm>
            <a:off x="477361" y="3275329"/>
            <a:ext cx="10207800" cy="4668000"/>
          </a:xfrm>
          <a:prstGeom prst="rect">
            <a:avLst/>
          </a:prstGeom>
          <a:noFill/>
          <a:ln>
            <a:noFill/>
          </a:ln>
        </p:spPr>
        <p:txBody>
          <a:bodyPr anchorCtr="0" anchor="t" bIns="0" lIns="0" spcFirstLastPara="1" rIns="0" wrap="square" tIns="0">
            <a:spAutoFit/>
          </a:bodyPr>
          <a:lstStyle/>
          <a:p>
            <a:pPr indent="0" lvl="0" marL="0" marR="0" rtl="0" algn="ctr">
              <a:lnSpc>
                <a:spcPct val="113450"/>
              </a:lnSpc>
              <a:spcBef>
                <a:spcPts val="0"/>
              </a:spcBef>
              <a:spcAft>
                <a:spcPts val="0"/>
              </a:spcAft>
              <a:buNone/>
            </a:pPr>
            <a:r>
              <a:rPr lang="en-US" sz="4000">
                <a:solidFill>
                  <a:srgbClr val="EC4F29"/>
                </a:solidFill>
                <a:latin typeface="Arial"/>
                <a:ea typeface="Arial"/>
                <a:cs typeface="Arial"/>
                <a:sym typeface="Arial"/>
              </a:rPr>
              <a:t>Engineer Like a Pro</a:t>
            </a:r>
            <a:endParaRPr/>
          </a:p>
          <a:p>
            <a:pPr indent="0" lvl="0" marL="0" marR="0" rtl="0" algn="ctr">
              <a:lnSpc>
                <a:spcPct val="113450"/>
              </a:lnSpc>
              <a:spcBef>
                <a:spcPts val="0"/>
              </a:spcBef>
              <a:spcAft>
                <a:spcPts val="0"/>
              </a:spcAft>
              <a:buNone/>
            </a:pPr>
            <a:r>
              <a:t/>
            </a:r>
            <a:endParaRPr/>
          </a:p>
          <a:p>
            <a:pPr indent="0" lvl="0" marL="0" marR="0" rtl="0" algn="l">
              <a:lnSpc>
                <a:spcPct val="227083"/>
              </a:lnSpc>
              <a:spcBef>
                <a:spcPts val="0"/>
              </a:spcBef>
              <a:spcAft>
                <a:spcPts val="0"/>
              </a:spcAft>
              <a:buNone/>
            </a:pPr>
            <a:r>
              <a:rPr lang="en-US" sz="2400">
                <a:solidFill>
                  <a:srgbClr val="1A1A1A"/>
                </a:solidFill>
                <a:latin typeface="Arial"/>
                <a:ea typeface="Arial"/>
                <a:cs typeface="Arial"/>
                <a:sym typeface="Arial"/>
              </a:rPr>
              <a:t>Apply the engineering design process:</a:t>
            </a:r>
            <a:endParaRPr/>
          </a:p>
          <a:p>
            <a:pPr indent="0" lvl="0" marL="0" marR="0" rtl="0" algn="l">
              <a:lnSpc>
                <a:spcPct val="227083"/>
              </a:lnSpc>
              <a:spcBef>
                <a:spcPts val="0"/>
              </a:spcBef>
              <a:spcAft>
                <a:spcPts val="0"/>
              </a:spcAft>
              <a:buNone/>
            </a:pPr>
            <a:r>
              <a:t/>
            </a:r>
            <a:endParaRPr sz="2400">
              <a:solidFill>
                <a:srgbClr val="1A1A1A"/>
              </a:solidFill>
              <a:latin typeface="Arial"/>
              <a:ea typeface="Arial"/>
              <a:cs typeface="Arial"/>
              <a:sym typeface="Arial"/>
            </a:endParaRPr>
          </a:p>
          <a:p>
            <a:pPr indent="-420307" lvl="1" marL="840614" marR="0" rtl="0" algn="l">
              <a:lnSpc>
                <a:spcPct val="227083"/>
              </a:lnSpc>
              <a:spcBef>
                <a:spcPts val="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Ask → Imagine → Plan → Create → Test → Improve</a:t>
            </a:r>
            <a:endParaRPr/>
          </a:p>
          <a:p>
            <a:pPr indent="0" lvl="0" marL="0" marR="0" rtl="0" algn="l">
              <a:lnSpc>
                <a:spcPct val="227083"/>
              </a:lnSpc>
              <a:spcBef>
                <a:spcPts val="0"/>
              </a:spcBef>
              <a:spcAft>
                <a:spcPts val="0"/>
              </a:spcAft>
              <a:buNone/>
            </a:pPr>
            <a:r>
              <a:t/>
            </a:r>
            <a:endParaRPr sz="2400">
              <a:solidFill>
                <a:srgbClr val="1A1A1A"/>
              </a:solidFill>
              <a:latin typeface="Arial"/>
              <a:ea typeface="Arial"/>
              <a:cs typeface="Arial"/>
              <a:sym typeface="Arial"/>
            </a:endParaRPr>
          </a:p>
          <a:p>
            <a:pPr indent="-420307" lvl="1" marL="840614" marR="0" rtl="0" algn="l">
              <a:lnSpc>
                <a:spcPct val="227083"/>
              </a:lnSpc>
              <a:spcBef>
                <a:spcPts val="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Teacher must review your plan prior to proceeding. </a:t>
            </a:r>
            <a:endParaRPr/>
          </a:p>
        </p:txBody>
      </p:sp>
      <p:sp>
        <p:nvSpPr>
          <p:cNvPr id="354" name="Google Shape;354;p21"/>
          <p:cNvSpPr/>
          <p:nvPr/>
        </p:nvSpPr>
        <p:spPr>
          <a:xfrm>
            <a:off x="11080864" y="1685411"/>
            <a:ext cx="6437798" cy="7476855"/>
          </a:xfrm>
          <a:custGeom>
            <a:rect b="b" l="l" r="r" t="t"/>
            <a:pathLst>
              <a:path extrusionOk="0" h="7476855" w="6437798">
                <a:moveTo>
                  <a:pt x="0" y="0"/>
                </a:moveTo>
                <a:lnTo>
                  <a:pt x="6437798" y="0"/>
                </a:lnTo>
                <a:lnTo>
                  <a:pt x="6437798" y="7476855"/>
                </a:lnTo>
                <a:lnTo>
                  <a:pt x="0" y="7476855"/>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55" name="Google Shape;355;p21"/>
          <p:cNvSpPr txBox="1"/>
          <p:nvPr/>
        </p:nvSpPr>
        <p:spPr>
          <a:xfrm>
            <a:off x="11674950" y="9089775"/>
            <a:ext cx="5843700" cy="575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rgbClr val="000000"/>
                </a:solidFill>
                <a:latin typeface="Calibri"/>
                <a:ea typeface="Calibri"/>
                <a:cs typeface="Calibri"/>
                <a:sym typeface="Calibri"/>
              </a:rPr>
              <a:t>https://yes.mos.org/impact/engineering-design-process/</a:t>
            </a:r>
            <a:endParaRPr sz="1800">
              <a:solidFill>
                <a:srgbClr val="000000"/>
              </a:solidFill>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sp>
        <p:nvSpPr>
          <p:cNvPr id="364" name="Google Shape;364;p22"/>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65" name="Google Shape;365;p22"/>
          <p:cNvSpPr txBox="1"/>
          <p:nvPr/>
        </p:nvSpPr>
        <p:spPr>
          <a:xfrm>
            <a:off x="5233190" y="1943100"/>
            <a:ext cx="8042284" cy="1906356"/>
          </a:xfrm>
          <a:prstGeom prst="rect">
            <a:avLst/>
          </a:prstGeom>
          <a:noFill/>
          <a:ln>
            <a:noFill/>
          </a:ln>
        </p:spPr>
        <p:txBody>
          <a:bodyPr anchorCtr="0" anchor="t" bIns="0" lIns="0" spcFirstLastPara="1" rIns="0" wrap="square" tIns="0">
            <a:spAutoFit/>
          </a:bodyPr>
          <a:lstStyle/>
          <a:p>
            <a:pPr indent="0" lvl="0" marL="0" marR="0" rtl="0" algn="ctr">
              <a:lnSpc>
                <a:spcPct val="299766"/>
              </a:lnSpc>
              <a:spcBef>
                <a:spcPts val="0"/>
              </a:spcBef>
              <a:spcAft>
                <a:spcPts val="0"/>
              </a:spcAft>
              <a:buNone/>
            </a:pPr>
            <a:r>
              <a:rPr lang="en-US" sz="6000">
                <a:solidFill>
                  <a:srgbClr val="EC4F29"/>
                </a:solidFill>
                <a:latin typeface="Arial"/>
                <a:ea typeface="Arial"/>
                <a:cs typeface="Arial"/>
                <a:sym typeface="Arial"/>
              </a:rPr>
              <a:t>Create</a:t>
            </a:r>
            <a:endParaRPr/>
          </a:p>
        </p:txBody>
      </p:sp>
      <p:sp>
        <p:nvSpPr>
          <p:cNvPr id="366" name="Google Shape;366;p22"/>
          <p:cNvSpPr txBox="1"/>
          <p:nvPr/>
        </p:nvSpPr>
        <p:spPr>
          <a:xfrm>
            <a:off x="4308201" y="4381500"/>
            <a:ext cx="9892263" cy="2795335"/>
          </a:xfrm>
          <a:prstGeom prst="rect">
            <a:avLst/>
          </a:prstGeom>
          <a:noFill/>
          <a:ln>
            <a:noFill/>
          </a:ln>
        </p:spPr>
        <p:txBody>
          <a:bodyPr anchorCtr="0" anchor="t" bIns="0" lIns="0" spcFirstLastPara="1" rIns="0" wrap="square" tIns="0">
            <a:spAutoFit/>
          </a:bodyPr>
          <a:lstStyle/>
          <a:p>
            <a:pPr indent="0" lvl="0" marL="0" marR="0" rtl="0" algn="ctr">
              <a:lnSpc>
                <a:spcPct val="138150"/>
              </a:lnSpc>
              <a:spcBef>
                <a:spcPts val="0"/>
              </a:spcBef>
              <a:spcAft>
                <a:spcPts val="0"/>
              </a:spcAft>
              <a:buNone/>
            </a:pPr>
            <a:r>
              <a:rPr lang="en-US" sz="4000">
                <a:solidFill>
                  <a:srgbClr val="000000"/>
                </a:solidFill>
                <a:latin typeface="Arial"/>
                <a:ea typeface="Arial"/>
                <a:cs typeface="Arial"/>
                <a:sym typeface="Arial"/>
              </a:rPr>
              <a:t>Students will Program a LEGO Spike Prime train avoid hazards (like fallen debris), react to crossing obstacles, and respect the routing logic for each class of track.</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0" name="Shape 370"/>
        <p:cNvGrpSpPr/>
        <p:nvPr/>
      </p:nvGrpSpPr>
      <p:grpSpPr>
        <a:xfrm>
          <a:off x="0" y="0"/>
          <a:ext cx="0" cy="0"/>
          <a:chOff x="0" y="0"/>
          <a:chExt cx="0" cy="0"/>
        </a:xfrm>
      </p:grpSpPr>
      <p:sp>
        <p:nvSpPr>
          <p:cNvPr id="371" name="Google Shape;371;p23"/>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72" name="Google Shape;372;p23"/>
          <p:cNvSpPr txBox="1"/>
          <p:nvPr/>
        </p:nvSpPr>
        <p:spPr>
          <a:xfrm>
            <a:off x="2514600" y="4305300"/>
            <a:ext cx="12857580" cy="2573910"/>
          </a:xfrm>
          <a:prstGeom prst="rect">
            <a:avLst/>
          </a:prstGeom>
          <a:noFill/>
          <a:ln>
            <a:noFill/>
          </a:ln>
        </p:spPr>
        <p:txBody>
          <a:bodyPr anchorCtr="0" anchor="t" bIns="0" lIns="0" spcFirstLastPara="1" rIns="0" wrap="square" tIns="0">
            <a:spAutoFit/>
          </a:bodyPr>
          <a:lstStyle/>
          <a:p>
            <a:pPr indent="-546008" lvl="1" marL="1092016" marR="0" rtl="0" algn="l">
              <a:lnSpc>
                <a:spcPct val="295041"/>
              </a:lnSpc>
              <a:spcBef>
                <a:spcPts val="0"/>
              </a:spcBef>
              <a:spcAft>
                <a:spcPts val="0"/>
              </a:spcAft>
              <a:buClr>
                <a:srgbClr val="000000"/>
              </a:buClr>
              <a:buSzPts val="2400"/>
              <a:buFont typeface="Arial"/>
              <a:buAutoNum type="arabicPeriod"/>
            </a:pPr>
            <a:r>
              <a:rPr b="0" i="0" lang="en-US" sz="2400" u="none" cap="none" strike="noStrike">
                <a:solidFill>
                  <a:srgbClr val="000000"/>
                </a:solidFill>
                <a:latin typeface="Arial"/>
                <a:ea typeface="Arial"/>
                <a:cs typeface="Arial"/>
                <a:sym typeface="Arial"/>
              </a:rPr>
              <a:t>How does your design use sensors to prevent accidents?</a:t>
            </a:r>
            <a:endParaRPr/>
          </a:p>
          <a:p>
            <a:pPr indent="-546008" lvl="1" marL="1092016" marR="0" rtl="0" algn="l">
              <a:lnSpc>
                <a:spcPct val="295041"/>
              </a:lnSpc>
              <a:spcBef>
                <a:spcPts val="0"/>
              </a:spcBef>
              <a:spcAft>
                <a:spcPts val="0"/>
              </a:spcAft>
              <a:buClr>
                <a:srgbClr val="000000"/>
              </a:buClr>
              <a:buSzPts val="2400"/>
              <a:buFont typeface="Arial"/>
              <a:buAutoNum type="arabicPeriod"/>
            </a:pPr>
            <a:r>
              <a:rPr b="0" i="0" lang="en-US" sz="2400" u="none" cap="none" strike="noStrike">
                <a:solidFill>
                  <a:srgbClr val="000000"/>
                </a:solidFill>
                <a:latin typeface="Arial"/>
                <a:ea typeface="Arial"/>
                <a:cs typeface="Arial"/>
                <a:sym typeface="Arial"/>
              </a:rPr>
              <a:t>How does cargo type affect how fast or carefully the train should move?</a:t>
            </a:r>
            <a:endParaRPr/>
          </a:p>
          <a:p>
            <a:pPr indent="-546008" lvl="1" marL="1092016" marR="0" rtl="0" algn="l">
              <a:lnSpc>
                <a:spcPct val="295041"/>
              </a:lnSpc>
              <a:spcBef>
                <a:spcPts val="0"/>
              </a:spcBef>
              <a:spcAft>
                <a:spcPts val="0"/>
              </a:spcAft>
              <a:buClr>
                <a:srgbClr val="000000"/>
              </a:buClr>
              <a:buSzPts val="2400"/>
              <a:buFont typeface="Arial"/>
              <a:buAutoNum type="arabicPeriod"/>
            </a:pPr>
            <a:r>
              <a:rPr b="0" i="0" lang="en-US" sz="2400" u="none" cap="none" strike="noStrike">
                <a:solidFill>
                  <a:srgbClr val="000000"/>
                </a:solidFill>
                <a:latin typeface="Arial"/>
                <a:ea typeface="Arial"/>
                <a:cs typeface="Arial"/>
                <a:sym typeface="Arial"/>
              </a:rPr>
              <a:t>What would happen if coordination between train companies failed?</a:t>
            </a:r>
            <a:endParaRPr/>
          </a:p>
        </p:txBody>
      </p:sp>
      <p:sp>
        <p:nvSpPr>
          <p:cNvPr id="373" name="Google Shape;373;p23"/>
          <p:cNvSpPr/>
          <p:nvPr/>
        </p:nvSpPr>
        <p:spPr>
          <a:xfrm>
            <a:off x="15179702" y="3882995"/>
            <a:ext cx="2754895" cy="5322664"/>
          </a:xfrm>
          <a:custGeom>
            <a:rect b="b" l="l" r="r" t="t"/>
            <a:pathLst>
              <a:path extrusionOk="0" h="5322664" w="2754895">
                <a:moveTo>
                  <a:pt x="0" y="0"/>
                </a:moveTo>
                <a:lnTo>
                  <a:pt x="2754895" y="0"/>
                </a:lnTo>
                <a:lnTo>
                  <a:pt x="2754895" y="5322664"/>
                </a:lnTo>
                <a:lnTo>
                  <a:pt x="0" y="5322664"/>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74" name="Google Shape;374;p23"/>
          <p:cNvSpPr txBox="1"/>
          <p:nvPr/>
        </p:nvSpPr>
        <p:spPr>
          <a:xfrm>
            <a:off x="2307006" y="2203123"/>
            <a:ext cx="10771797" cy="1673856"/>
          </a:xfrm>
          <a:prstGeom prst="rect">
            <a:avLst/>
          </a:prstGeom>
          <a:noFill/>
          <a:ln>
            <a:noFill/>
          </a:ln>
        </p:spPr>
        <p:txBody>
          <a:bodyPr anchorCtr="0" anchor="t" bIns="0" lIns="0" spcFirstLastPara="1" rIns="0" wrap="square" tIns="0">
            <a:spAutoFit/>
          </a:bodyPr>
          <a:lstStyle/>
          <a:p>
            <a:pPr indent="0" lvl="0" marL="0" marR="0" rtl="0" algn="ctr">
              <a:lnSpc>
                <a:spcPct val="233333"/>
              </a:lnSpc>
              <a:spcBef>
                <a:spcPts val="0"/>
              </a:spcBef>
              <a:spcAft>
                <a:spcPts val="0"/>
              </a:spcAft>
              <a:buNone/>
            </a:pPr>
            <a:r>
              <a:rPr lang="en-US" sz="6600">
                <a:solidFill>
                  <a:srgbClr val="EC4F29"/>
                </a:solidFill>
                <a:latin typeface="Arial"/>
                <a:ea typeface="Arial"/>
                <a:cs typeface="Arial"/>
                <a:sym typeface="Arial"/>
              </a:rPr>
              <a:t>Debrief Questions</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sp>
        <p:nvSpPr>
          <p:cNvPr id="379" name="Google Shape;379;p24"/>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80" name="Google Shape;380;p24"/>
          <p:cNvSpPr txBox="1"/>
          <p:nvPr/>
        </p:nvSpPr>
        <p:spPr>
          <a:xfrm>
            <a:off x="391503" y="3177449"/>
            <a:ext cx="17504994" cy="1966051"/>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12000">
                <a:solidFill>
                  <a:srgbClr val="1A1A1A"/>
                </a:solidFill>
                <a:latin typeface="Arial"/>
                <a:ea typeface="Arial"/>
                <a:cs typeface="Arial"/>
                <a:sym typeface="Arial"/>
              </a:rPr>
              <a:t>Final Stop</a:t>
            </a:r>
            <a:endParaRPr/>
          </a:p>
        </p:txBody>
      </p:sp>
      <p:sp>
        <p:nvSpPr>
          <p:cNvPr id="381" name="Google Shape;381;p24"/>
          <p:cNvSpPr txBox="1"/>
          <p:nvPr/>
        </p:nvSpPr>
        <p:spPr>
          <a:xfrm>
            <a:off x="1028700" y="5905500"/>
            <a:ext cx="16230600" cy="690061"/>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4200">
                <a:solidFill>
                  <a:srgbClr val="EC4F29"/>
                </a:solidFill>
                <a:latin typeface="Arial"/>
                <a:ea typeface="Arial"/>
                <a:cs typeface="Arial"/>
                <a:sym typeface="Arial"/>
              </a:rPr>
              <a:t>Debrief, Clean Up, and Departure</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5" name="Shape 385"/>
        <p:cNvGrpSpPr/>
        <p:nvPr/>
      </p:nvGrpSpPr>
      <p:grpSpPr>
        <a:xfrm>
          <a:off x="0" y="0"/>
          <a:ext cx="0" cy="0"/>
          <a:chOff x="0" y="0"/>
          <a:chExt cx="0" cy="0"/>
        </a:xfrm>
      </p:grpSpPr>
      <p:sp>
        <p:nvSpPr>
          <p:cNvPr id="386" name="Google Shape;386;p25"/>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87" name="Google Shape;387;p25"/>
          <p:cNvSpPr txBox="1"/>
          <p:nvPr/>
        </p:nvSpPr>
        <p:spPr>
          <a:xfrm>
            <a:off x="391503" y="1549750"/>
            <a:ext cx="17504994" cy="1673856"/>
          </a:xfrm>
          <a:prstGeom prst="rect">
            <a:avLst/>
          </a:prstGeom>
          <a:noFill/>
          <a:ln>
            <a:noFill/>
          </a:ln>
        </p:spPr>
        <p:txBody>
          <a:bodyPr anchorCtr="0" anchor="t" bIns="0" lIns="0" spcFirstLastPara="1" rIns="0" wrap="square" tIns="0">
            <a:spAutoFit/>
          </a:bodyPr>
          <a:lstStyle/>
          <a:p>
            <a:pPr indent="0" lvl="0" marL="0" marR="0" rtl="0" algn="ctr">
              <a:lnSpc>
                <a:spcPct val="233333"/>
              </a:lnSpc>
              <a:spcBef>
                <a:spcPts val="0"/>
              </a:spcBef>
              <a:spcAft>
                <a:spcPts val="0"/>
              </a:spcAft>
              <a:buNone/>
            </a:pPr>
            <a:r>
              <a:rPr lang="en-US" sz="6600">
                <a:solidFill>
                  <a:srgbClr val="EC4F29"/>
                </a:solidFill>
                <a:latin typeface="Arial"/>
                <a:ea typeface="Arial"/>
                <a:cs typeface="Arial"/>
                <a:sym typeface="Arial"/>
              </a:rPr>
              <a:t>Disassemble</a:t>
            </a:r>
            <a:endParaRPr/>
          </a:p>
        </p:txBody>
      </p:sp>
      <p:sp>
        <p:nvSpPr>
          <p:cNvPr id="388" name="Google Shape;388;p25"/>
          <p:cNvSpPr/>
          <p:nvPr/>
        </p:nvSpPr>
        <p:spPr>
          <a:xfrm>
            <a:off x="10581869" y="3463031"/>
            <a:ext cx="7314628" cy="5795269"/>
          </a:xfrm>
          <a:custGeom>
            <a:rect b="b" l="l" r="r" t="t"/>
            <a:pathLst>
              <a:path extrusionOk="0" h="5795269" w="7314628">
                <a:moveTo>
                  <a:pt x="0" y="0"/>
                </a:moveTo>
                <a:lnTo>
                  <a:pt x="7314628" y="0"/>
                </a:lnTo>
                <a:lnTo>
                  <a:pt x="7314628" y="5795269"/>
                </a:lnTo>
                <a:lnTo>
                  <a:pt x="0" y="5795269"/>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89" name="Google Shape;389;p25"/>
          <p:cNvSpPr txBox="1"/>
          <p:nvPr/>
        </p:nvSpPr>
        <p:spPr>
          <a:xfrm>
            <a:off x="1633621" y="4385739"/>
            <a:ext cx="7314628" cy="2677656"/>
          </a:xfrm>
          <a:prstGeom prst="rect">
            <a:avLst/>
          </a:prstGeom>
          <a:noFill/>
          <a:ln>
            <a:noFill/>
          </a:ln>
        </p:spPr>
        <p:txBody>
          <a:bodyPr anchorCtr="0" anchor="t" bIns="0" lIns="0" spcFirstLastPara="1" rIns="0" wrap="square" tIns="0">
            <a:spAutoFit/>
          </a:bodyPr>
          <a:lstStyle/>
          <a:p>
            <a:pPr indent="-459309" lvl="1" marL="918619" marR="0" rtl="0" algn="l">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Carefully disassemble your robot, do this on the lid, so that pieces will not fall to the ground.</a:t>
            </a:r>
            <a:endParaRPr/>
          </a:p>
          <a:p>
            <a:pPr indent="-459309" lvl="1" marL="918619" marR="0" rtl="0" algn="l">
              <a:spcBef>
                <a:spcPts val="180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Work together to put the pieces back in their designated sections, as this will be critical upon building again.</a:t>
            </a:r>
            <a:endParaRPr/>
          </a:p>
          <a:p>
            <a:pPr indent="-459309" lvl="1" marL="918619" marR="0" rtl="0" algn="l">
              <a:spcBef>
                <a:spcPts val="180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Take inventory of your parts</a:t>
            </a:r>
            <a:endParaRPr/>
          </a:p>
        </p:txBody>
      </p:sp>
      <p:sp>
        <p:nvSpPr>
          <p:cNvPr id="390" name="Google Shape;390;p25"/>
          <p:cNvSpPr txBox="1"/>
          <p:nvPr/>
        </p:nvSpPr>
        <p:spPr>
          <a:xfrm>
            <a:off x="1009899" y="8176125"/>
            <a:ext cx="9130500" cy="615600"/>
          </a:xfrm>
          <a:prstGeom prst="rect">
            <a:avLst/>
          </a:prstGeom>
          <a:noFill/>
          <a:ln>
            <a:noFill/>
          </a:ln>
        </p:spPr>
        <p:txBody>
          <a:bodyPr anchorCtr="0" anchor="t" bIns="0" lIns="0" spcFirstLastPara="1" rIns="0" wrap="square" tIns="0">
            <a:spAutoFit/>
          </a:bodyPr>
          <a:lstStyle/>
          <a:p>
            <a:pPr indent="0" lvl="0" marL="0" marR="0" rtl="0" algn="ctr">
              <a:lnSpc>
                <a:spcPct val="280850"/>
              </a:lnSpc>
              <a:spcBef>
                <a:spcPts val="0"/>
              </a:spcBef>
              <a:spcAft>
                <a:spcPts val="0"/>
              </a:spcAft>
              <a:buNone/>
            </a:pPr>
            <a:r>
              <a:rPr lang="en-US" sz="4000">
                <a:solidFill>
                  <a:srgbClr val="000000"/>
                </a:solidFill>
                <a:latin typeface="Arial"/>
                <a:ea typeface="Arial"/>
                <a:cs typeface="Arial"/>
                <a:sym typeface="Arial"/>
              </a:rPr>
              <a:t>Ensure all pieces are accounted for.</a:t>
            </a:r>
            <a:endParaRPr/>
          </a:p>
        </p:txBody>
      </p:sp>
      <p:sp>
        <p:nvSpPr>
          <p:cNvPr id="391" name="Google Shape;391;p25"/>
          <p:cNvSpPr txBox="1"/>
          <p:nvPr/>
        </p:nvSpPr>
        <p:spPr>
          <a:xfrm>
            <a:off x="12042200" y="8976075"/>
            <a:ext cx="6146400" cy="49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rgbClr val="000000"/>
                </a:solidFill>
                <a:latin typeface="Calibri"/>
                <a:ea typeface="Calibri"/>
                <a:cs typeface="Calibri"/>
                <a:sym typeface="Calibri"/>
              </a:rPr>
              <a:t>https://spike.legoeducation.com/</a:t>
            </a:r>
            <a:endParaRPr sz="1800">
              <a:solidFill>
                <a:srgbClr val="000000"/>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p3"/>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2" name="Google Shape;132;p3"/>
          <p:cNvSpPr txBox="1"/>
          <p:nvPr/>
        </p:nvSpPr>
        <p:spPr>
          <a:xfrm>
            <a:off x="391503" y="3550467"/>
            <a:ext cx="17504994" cy="1966051"/>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12000">
                <a:solidFill>
                  <a:srgbClr val="1A1A1A"/>
                </a:solidFill>
                <a:latin typeface="Arial"/>
                <a:ea typeface="Arial"/>
                <a:cs typeface="Arial"/>
                <a:sym typeface="Arial"/>
              </a:rPr>
              <a:t>Railway Systems 101</a:t>
            </a:r>
            <a:endParaRPr/>
          </a:p>
        </p:txBody>
      </p:sp>
      <p:sp>
        <p:nvSpPr>
          <p:cNvPr id="133" name="Google Shape;133;p3"/>
          <p:cNvSpPr txBox="1"/>
          <p:nvPr/>
        </p:nvSpPr>
        <p:spPr>
          <a:xfrm>
            <a:off x="1028700" y="5911854"/>
            <a:ext cx="16230600" cy="760144"/>
          </a:xfrm>
          <a:prstGeom prst="rect">
            <a:avLst/>
          </a:prstGeom>
          <a:noFill/>
          <a:ln>
            <a:noFill/>
          </a:ln>
        </p:spPr>
        <p:txBody>
          <a:bodyPr anchorCtr="0" anchor="t" bIns="0" lIns="0" spcFirstLastPara="1" rIns="0" wrap="square" tIns="0">
            <a:spAutoFit/>
          </a:bodyPr>
          <a:lstStyle/>
          <a:p>
            <a:pPr indent="0" lvl="0" marL="0" marR="0" rtl="0" algn="ctr">
              <a:lnSpc>
                <a:spcPct val="89090"/>
              </a:lnSpc>
              <a:spcBef>
                <a:spcPts val="0"/>
              </a:spcBef>
              <a:spcAft>
                <a:spcPts val="0"/>
              </a:spcAft>
              <a:buNone/>
            </a:pPr>
            <a:r>
              <a:rPr lang="en-US" sz="6600">
                <a:solidFill>
                  <a:srgbClr val="EC4F29"/>
                </a:solidFill>
                <a:latin typeface="Arial"/>
                <a:ea typeface="Arial"/>
                <a:cs typeface="Arial"/>
                <a:sym typeface="Arial"/>
              </a:rPr>
              <a:t>Intro to Locomotive Science</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p4"/>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43" name="Google Shape;143;p4"/>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nvGrpSpPr>
          <p:cNvPr id="144" name="Google Shape;144;p4"/>
          <p:cNvGrpSpPr/>
          <p:nvPr/>
        </p:nvGrpSpPr>
        <p:grpSpPr>
          <a:xfrm>
            <a:off x="1179029" y="2351617"/>
            <a:ext cx="16235373" cy="7143770"/>
            <a:chOff x="1428261" y="1187714"/>
            <a:chExt cx="21647164" cy="9525026"/>
          </a:xfrm>
        </p:grpSpPr>
        <p:grpSp>
          <p:nvGrpSpPr>
            <p:cNvPr id="145" name="Google Shape;145;p4"/>
            <p:cNvGrpSpPr/>
            <p:nvPr/>
          </p:nvGrpSpPr>
          <p:grpSpPr>
            <a:xfrm>
              <a:off x="1428261" y="3704463"/>
              <a:ext cx="6763103" cy="7008277"/>
              <a:chOff x="-1458" y="-38100"/>
              <a:chExt cx="1335922" cy="1384351"/>
            </a:xfrm>
          </p:grpSpPr>
          <p:sp>
            <p:nvSpPr>
              <p:cNvPr id="146" name="Google Shape;146;p4"/>
              <p:cNvSpPr/>
              <p:nvPr/>
            </p:nvSpPr>
            <p:spPr>
              <a:xfrm>
                <a:off x="-1458" y="8621"/>
                <a:ext cx="1334464" cy="1337630"/>
              </a:xfrm>
              <a:custGeom>
                <a:rect b="b" l="l" r="r" t="t"/>
                <a:pathLst>
                  <a:path extrusionOk="0" h="1337630" w="1334464">
                    <a:moveTo>
                      <a:pt x="77927" y="0"/>
                    </a:moveTo>
                    <a:lnTo>
                      <a:pt x="1256537" y="0"/>
                    </a:lnTo>
                    <a:cubicBezTo>
                      <a:pt x="1277204" y="0"/>
                      <a:pt x="1297025" y="8210"/>
                      <a:pt x="1311639" y="22824"/>
                    </a:cubicBezTo>
                    <a:cubicBezTo>
                      <a:pt x="1326254" y="37438"/>
                      <a:pt x="1334464" y="57259"/>
                      <a:pt x="1334464" y="77927"/>
                    </a:cubicBezTo>
                    <a:lnTo>
                      <a:pt x="1334464" y="1259703"/>
                    </a:lnTo>
                    <a:cubicBezTo>
                      <a:pt x="1334464" y="1302741"/>
                      <a:pt x="1299575" y="1337630"/>
                      <a:pt x="1256537" y="1337630"/>
                    </a:cubicBezTo>
                    <a:lnTo>
                      <a:pt x="77927" y="1337630"/>
                    </a:lnTo>
                    <a:cubicBezTo>
                      <a:pt x="57259" y="1337630"/>
                      <a:pt x="37438" y="1329420"/>
                      <a:pt x="22824" y="1314806"/>
                    </a:cubicBezTo>
                    <a:cubicBezTo>
                      <a:pt x="8210" y="1300192"/>
                      <a:pt x="0" y="1280371"/>
                      <a:pt x="0" y="1259703"/>
                    </a:cubicBezTo>
                    <a:lnTo>
                      <a:pt x="0" y="77927"/>
                    </a:lnTo>
                    <a:cubicBezTo>
                      <a:pt x="0" y="57259"/>
                      <a:pt x="8210" y="37438"/>
                      <a:pt x="22824" y="22824"/>
                    </a:cubicBezTo>
                    <a:cubicBezTo>
                      <a:pt x="37438" y="8210"/>
                      <a:pt x="57259" y="0"/>
                      <a:pt x="77927"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47" name="Google Shape;147;p4"/>
              <p:cNvSpPr txBox="1"/>
              <p:nvPr/>
            </p:nvSpPr>
            <p:spPr>
              <a:xfrm>
                <a:off x="0" y="-38100"/>
                <a:ext cx="1334464" cy="137573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148" name="Google Shape;148;p4"/>
            <p:cNvGrpSpPr/>
            <p:nvPr/>
          </p:nvGrpSpPr>
          <p:grpSpPr>
            <a:xfrm>
              <a:off x="8878182" y="3704463"/>
              <a:ext cx="6755722" cy="6964633"/>
              <a:chOff x="0" y="-38100"/>
              <a:chExt cx="1334464" cy="1375730"/>
            </a:xfrm>
          </p:grpSpPr>
          <p:sp>
            <p:nvSpPr>
              <p:cNvPr id="149" name="Google Shape;149;p4"/>
              <p:cNvSpPr/>
              <p:nvPr/>
            </p:nvSpPr>
            <p:spPr>
              <a:xfrm>
                <a:off x="0" y="0"/>
                <a:ext cx="1334464" cy="1337630"/>
              </a:xfrm>
              <a:custGeom>
                <a:rect b="b" l="l" r="r" t="t"/>
                <a:pathLst>
                  <a:path extrusionOk="0" h="1337630" w="1334464">
                    <a:moveTo>
                      <a:pt x="77927" y="0"/>
                    </a:moveTo>
                    <a:lnTo>
                      <a:pt x="1256537" y="0"/>
                    </a:lnTo>
                    <a:cubicBezTo>
                      <a:pt x="1277204" y="0"/>
                      <a:pt x="1297025" y="8210"/>
                      <a:pt x="1311639" y="22824"/>
                    </a:cubicBezTo>
                    <a:cubicBezTo>
                      <a:pt x="1326254" y="37438"/>
                      <a:pt x="1334464" y="57259"/>
                      <a:pt x="1334464" y="77927"/>
                    </a:cubicBezTo>
                    <a:lnTo>
                      <a:pt x="1334464" y="1259703"/>
                    </a:lnTo>
                    <a:cubicBezTo>
                      <a:pt x="1334464" y="1302741"/>
                      <a:pt x="1299575" y="1337630"/>
                      <a:pt x="1256537" y="1337630"/>
                    </a:cubicBezTo>
                    <a:lnTo>
                      <a:pt x="77927" y="1337630"/>
                    </a:lnTo>
                    <a:cubicBezTo>
                      <a:pt x="57259" y="1337630"/>
                      <a:pt x="37438" y="1329420"/>
                      <a:pt x="22824" y="1314806"/>
                    </a:cubicBezTo>
                    <a:cubicBezTo>
                      <a:pt x="8210" y="1300192"/>
                      <a:pt x="0" y="1280371"/>
                      <a:pt x="0" y="1259703"/>
                    </a:cubicBezTo>
                    <a:lnTo>
                      <a:pt x="0" y="77927"/>
                    </a:lnTo>
                    <a:cubicBezTo>
                      <a:pt x="0" y="57259"/>
                      <a:pt x="8210" y="37438"/>
                      <a:pt x="22824" y="22824"/>
                    </a:cubicBezTo>
                    <a:cubicBezTo>
                      <a:pt x="37438" y="8210"/>
                      <a:pt x="57259" y="0"/>
                      <a:pt x="77927"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0" name="Google Shape;150;p4"/>
              <p:cNvSpPr txBox="1"/>
              <p:nvPr/>
            </p:nvSpPr>
            <p:spPr>
              <a:xfrm>
                <a:off x="0" y="-38100"/>
                <a:ext cx="1334464" cy="137573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151" name="Google Shape;151;p4"/>
            <p:cNvGrpSpPr/>
            <p:nvPr/>
          </p:nvGrpSpPr>
          <p:grpSpPr>
            <a:xfrm>
              <a:off x="16319703" y="3704463"/>
              <a:ext cx="6755722" cy="6964633"/>
              <a:chOff x="0" y="-38100"/>
              <a:chExt cx="1334464" cy="1375730"/>
            </a:xfrm>
          </p:grpSpPr>
          <p:sp>
            <p:nvSpPr>
              <p:cNvPr id="152" name="Google Shape;152;p4"/>
              <p:cNvSpPr/>
              <p:nvPr/>
            </p:nvSpPr>
            <p:spPr>
              <a:xfrm>
                <a:off x="0" y="0"/>
                <a:ext cx="1334464" cy="1337630"/>
              </a:xfrm>
              <a:custGeom>
                <a:rect b="b" l="l" r="r" t="t"/>
                <a:pathLst>
                  <a:path extrusionOk="0" h="1337630" w="1334464">
                    <a:moveTo>
                      <a:pt x="77927" y="0"/>
                    </a:moveTo>
                    <a:lnTo>
                      <a:pt x="1256537" y="0"/>
                    </a:lnTo>
                    <a:cubicBezTo>
                      <a:pt x="1277204" y="0"/>
                      <a:pt x="1297025" y="8210"/>
                      <a:pt x="1311639" y="22824"/>
                    </a:cubicBezTo>
                    <a:cubicBezTo>
                      <a:pt x="1326254" y="37438"/>
                      <a:pt x="1334464" y="57259"/>
                      <a:pt x="1334464" y="77927"/>
                    </a:cubicBezTo>
                    <a:lnTo>
                      <a:pt x="1334464" y="1259703"/>
                    </a:lnTo>
                    <a:cubicBezTo>
                      <a:pt x="1334464" y="1302741"/>
                      <a:pt x="1299575" y="1337630"/>
                      <a:pt x="1256537" y="1337630"/>
                    </a:cubicBezTo>
                    <a:lnTo>
                      <a:pt x="77927" y="1337630"/>
                    </a:lnTo>
                    <a:cubicBezTo>
                      <a:pt x="57259" y="1337630"/>
                      <a:pt x="37438" y="1329420"/>
                      <a:pt x="22824" y="1314806"/>
                    </a:cubicBezTo>
                    <a:cubicBezTo>
                      <a:pt x="8210" y="1300192"/>
                      <a:pt x="0" y="1280371"/>
                      <a:pt x="0" y="1259703"/>
                    </a:cubicBezTo>
                    <a:lnTo>
                      <a:pt x="0" y="77927"/>
                    </a:lnTo>
                    <a:cubicBezTo>
                      <a:pt x="0" y="57259"/>
                      <a:pt x="8210" y="37438"/>
                      <a:pt x="22824" y="22824"/>
                    </a:cubicBezTo>
                    <a:cubicBezTo>
                      <a:pt x="37438" y="8210"/>
                      <a:pt x="57259" y="0"/>
                      <a:pt x="77927"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3" name="Google Shape;153;p4"/>
              <p:cNvSpPr txBox="1"/>
              <p:nvPr/>
            </p:nvSpPr>
            <p:spPr>
              <a:xfrm>
                <a:off x="0" y="-38100"/>
                <a:ext cx="1334464" cy="137573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sp>
          <p:nvSpPr>
            <p:cNvPr id="154" name="Google Shape;154;p4"/>
            <p:cNvSpPr txBox="1"/>
            <p:nvPr/>
          </p:nvSpPr>
          <p:spPr>
            <a:xfrm>
              <a:off x="1842464" y="5208024"/>
              <a:ext cx="5942080" cy="796885"/>
            </a:xfrm>
            <a:prstGeom prst="rect">
              <a:avLst/>
            </a:prstGeom>
            <a:noFill/>
            <a:ln>
              <a:noFill/>
            </a:ln>
          </p:spPr>
          <p:txBody>
            <a:bodyPr anchorCtr="0" anchor="t" bIns="0" lIns="0" spcFirstLastPara="1" rIns="0" wrap="square" tIns="0">
              <a:spAutoFit/>
            </a:bodyPr>
            <a:lstStyle/>
            <a:p>
              <a:pPr indent="0" lvl="0" marL="0" marR="0" rtl="0" algn="ctr">
                <a:lnSpc>
                  <a:spcPct val="126000"/>
                </a:lnSpc>
                <a:spcBef>
                  <a:spcPts val="0"/>
                </a:spcBef>
                <a:spcAft>
                  <a:spcPts val="0"/>
                </a:spcAft>
                <a:buNone/>
              </a:pPr>
              <a:r>
                <a:rPr lang="en-US" sz="4000">
                  <a:solidFill>
                    <a:srgbClr val="1A1A1A"/>
                  </a:solidFill>
                  <a:latin typeface="Arial"/>
                  <a:ea typeface="Arial"/>
                  <a:cs typeface="Arial"/>
                  <a:sym typeface="Arial"/>
                </a:rPr>
                <a:t>Dry Container</a:t>
              </a:r>
              <a:endParaRPr/>
            </a:p>
          </p:txBody>
        </p:sp>
        <p:sp>
          <p:nvSpPr>
            <p:cNvPr id="155" name="Google Shape;155;p4"/>
            <p:cNvSpPr txBox="1"/>
            <p:nvPr/>
          </p:nvSpPr>
          <p:spPr>
            <a:xfrm>
              <a:off x="2078391" y="6986987"/>
              <a:ext cx="5409667" cy="2303195"/>
            </a:xfrm>
            <a:prstGeom prst="rect">
              <a:avLst/>
            </a:prstGeom>
            <a:noFill/>
            <a:ln>
              <a:noFill/>
            </a:ln>
          </p:spPr>
          <p:txBody>
            <a:bodyPr anchorCtr="0" anchor="t" bIns="0" lIns="0" spcFirstLastPara="1" rIns="0" wrap="square" tIns="0">
              <a:spAutoFit/>
            </a:bodyPr>
            <a:lstStyle/>
            <a:p>
              <a:pPr indent="0" lvl="0" marL="0" marR="0" rtl="0" algn="ctr">
                <a:lnSpc>
                  <a:spcPct val="139958"/>
                </a:lnSpc>
                <a:spcBef>
                  <a:spcPts val="0"/>
                </a:spcBef>
                <a:spcAft>
                  <a:spcPts val="0"/>
                </a:spcAft>
                <a:buNone/>
              </a:pPr>
              <a:r>
                <a:rPr lang="en-US" sz="2400">
                  <a:solidFill>
                    <a:srgbClr val="1A1A1A"/>
                  </a:solidFill>
                  <a:latin typeface="Arial"/>
                  <a:ea typeface="Arial"/>
                  <a:cs typeface="Arial"/>
                  <a:sym typeface="Arial"/>
                </a:rPr>
                <a:t>(Box Containers)</a:t>
              </a:r>
              <a:endParaRPr/>
            </a:p>
            <a:p>
              <a:pPr indent="0" lvl="0" marL="0" marR="0" rtl="0" algn="ctr">
                <a:lnSpc>
                  <a:spcPct val="139958"/>
                </a:lnSpc>
                <a:spcBef>
                  <a:spcPts val="0"/>
                </a:spcBef>
                <a:spcAft>
                  <a:spcPts val="0"/>
                </a:spcAft>
                <a:buNone/>
              </a:pPr>
              <a:r>
                <a:rPr lang="en-US" sz="2400">
                  <a:solidFill>
                    <a:srgbClr val="1A1A1A"/>
                  </a:solidFill>
                  <a:latin typeface="Arial"/>
                  <a:ea typeface="Arial"/>
                  <a:cs typeface="Arial"/>
                  <a:sym typeface="Arial"/>
                </a:rPr>
                <a:t>Carry clothes, toys, books, tools and things that don’t need to be cold. </a:t>
              </a:r>
              <a:endParaRPr/>
            </a:p>
          </p:txBody>
        </p:sp>
        <p:sp>
          <p:nvSpPr>
            <p:cNvPr id="156" name="Google Shape;156;p4"/>
            <p:cNvSpPr txBox="1"/>
            <p:nvPr/>
          </p:nvSpPr>
          <p:spPr>
            <a:xfrm>
              <a:off x="9212828" y="5106786"/>
              <a:ext cx="5942080" cy="796885"/>
            </a:xfrm>
            <a:prstGeom prst="rect">
              <a:avLst/>
            </a:prstGeom>
            <a:noFill/>
            <a:ln>
              <a:noFill/>
            </a:ln>
          </p:spPr>
          <p:txBody>
            <a:bodyPr anchorCtr="0" anchor="t" bIns="0" lIns="0" spcFirstLastPara="1" rIns="0" wrap="square" tIns="0">
              <a:spAutoFit/>
            </a:bodyPr>
            <a:lstStyle/>
            <a:p>
              <a:pPr indent="0" lvl="0" marL="0" marR="0" rtl="0" algn="ctr">
                <a:lnSpc>
                  <a:spcPct val="126000"/>
                </a:lnSpc>
                <a:spcBef>
                  <a:spcPts val="0"/>
                </a:spcBef>
                <a:spcAft>
                  <a:spcPts val="0"/>
                </a:spcAft>
                <a:buNone/>
              </a:pPr>
              <a:r>
                <a:rPr lang="en-US" sz="4000">
                  <a:solidFill>
                    <a:srgbClr val="1A1A1A"/>
                  </a:solidFill>
                  <a:latin typeface="Arial"/>
                  <a:ea typeface="Arial"/>
                  <a:cs typeface="Arial"/>
                  <a:sym typeface="Arial"/>
                </a:rPr>
                <a:t>Refrigerated</a:t>
              </a:r>
              <a:endParaRPr/>
            </a:p>
          </p:txBody>
        </p:sp>
        <p:sp>
          <p:nvSpPr>
            <p:cNvPr id="157" name="Google Shape;157;p4"/>
            <p:cNvSpPr txBox="1"/>
            <p:nvPr/>
          </p:nvSpPr>
          <p:spPr>
            <a:xfrm>
              <a:off x="9756021" y="6900624"/>
              <a:ext cx="4878691" cy="2273443"/>
            </a:xfrm>
            <a:prstGeom prst="rect">
              <a:avLst/>
            </a:prstGeom>
            <a:noFill/>
            <a:ln>
              <a:noFill/>
            </a:ln>
          </p:spPr>
          <p:txBody>
            <a:bodyPr anchorCtr="0" anchor="t" bIns="0" lIns="0" spcFirstLastPara="1" rIns="0" wrap="square" tIns="0">
              <a:spAutoFit/>
            </a:bodyPr>
            <a:lstStyle/>
            <a:p>
              <a:pPr indent="0" lvl="0" marL="0" marR="0" rtl="0" algn="ctr">
                <a:lnSpc>
                  <a:spcPct val="139958"/>
                </a:lnSpc>
                <a:spcBef>
                  <a:spcPts val="0"/>
                </a:spcBef>
                <a:spcAft>
                  <a:spcPts val="0"/>
                </a:spcAft>
                <a:buNone/>
              </a:pPr>
              <a:r>
                <a:rPr lang="en-US" sz="2400">
                  <a:solidFill>
                    <a:srgbClr val="1A1A1A"/>
                  </a:solidFill>
                  <a:latin typeface="Arial"/>
                  <a:ea typeface="Arial"/>
                  <a:cs typeface="Arial"/>
                  <a:sym typeface="Arial"/>
                </a:rPr>
                <a:t>(Reefers) Carry food like fruits, veggies, meat or medicine that must stay cold. </a:t>
              </a:r>
              <a:endParaRPr/>
            </a:p>
          </p:txBody>
        </p:sp>
        <p:sp>
          <p:nvSpPr>
            <p:cNvPr id="158" name="Google Shape;158;p4"/>
            <p:cNvSpPr txBox="1"/>
            <p:nvPr/>
          </p:nvSpPr>
          <p:spPr>
            <a:xfrm>
              <a:off x="16518622" y="5106784"/>
              <a:ext cx="5942080" cy="796885"/>
            </a:xfrm>
            <a:prstGeom prst="rect">
              <a:avLst/>
            </a:prstGeom>
            <a:noFill/>
            <a:ln>
              <a:noFill/>
            </a:ln>
          </p:spPr>
          <p:txBody>
            <a:bodyPr anchorCtr="0" anchor="t" bIns="0" lIns="0" spcFirstLastPara="1" rIns="0" wrap="square" tIns="0">
              <a:spAutoFit/>
            </a:bodyPr>
            <a:lstStyle/>
            <a:p>
              <a:pPr indent="0" lvl="0" marL="0" marR="0" rtl="0" algn="ctr">
                <a:lnSpc>
                  <a:spcPct val="126000"/>
                </a:lnSpc>
                <a:spcBef>
                  <a:spcPts val="0"/>
                </a:spcBef>
                <a:spcAft>
                  <a:spcPts val="0"/>
                </a:spcAft>
                <a:buNone/>
              </a:pPr>
              <a:r>
                <a:rPr lang="en-US" sz="4000">
                  <a:solidFill>
                    <a:srgbClr val="1A1A1A"/>
                  </a:solidFill>
                  <a:latin typeface="Arial"/>
                  <a:ea typeface="Arial"/>
                  <a:cs typeface="Arial"/>
                  <a:sym typeface="Arial"/>
                </a:rPr>
                <a:t>Tank</a:t>
              </a:r>
              <a:endParaRPr/>
            </a:p>
          </p:txBody>
        </p:sp>
        <p:sp>
          <p:nvSpPr>
            <p:cNvPr id="159" name="Google Shape;159;p4"/>
            <p:cNvSpPr txBox="1"/>
            <p:nvPr/>
          </p:nvSpPr>
          <p:spPr>
            <a:xfrm>
              <a:off x="17258220" y="6623320"/>
              <a:ext cx="4878691" cy="1692087"/>
            </a:xfrm>
            <a:prstGeom prst="rect">
              <a:avLst/>
            </a:prstGeom>
            <a:noFill/>
            <a:ln>
              <a:noFill/>
            </a:ln>
          </p:spPr>
          <p:txBody>
            <a:bodyPr anchorCtr="0" anchor="t" bIns="0" lIns="0" spcFirstLastPara="1" rIns="0" wrap="square" tIns="0">
              <a:spAutoFit/>
            </a:bodyPr>
            <a:lstStyle/>
            <a:p>
              <a:pPr indent="0" lvl="0" marL="0" marR="0" rtl="0" algn="ctr">
                <a:lnSpc>
                  <a:spcPct val="139958"/>
                </a:lnSpc>
                <a:spcBef>
                  <a:spcPts val="0"/>
                </a:spcBef>
                <a:spcAft>
                  <a:spcPts val="0"/>
                </a:spcAft>
                <a:buNone/>
              </a:pPr>
              <a:r>
                <a:rPr lang="en-US" sz="2400">
                  <a:solidFill>
                    <a:srgbClr val="1A1A1A"/>
                  </a:solidFill>
                  <a:latin typeface="Arial"/>
                  <a:ea typeface="Arial"/>
                  <a:cs typeface="Arial"/>
                  <a:sym typeface="Arial"/>
                </a:rPr>
                <a:t>Carry liquids like milk, oil or chemicals, think of it like a soda on wheels!</a:t>
              </a:r>
              <a:endParaRPr/>
            </a:p>
          </p:txBody>
        </p:sp>
        <p:sp>
          <p:nvSpPr>
            <p:cNvPr id="160" name="Google Shape;160;p4"/>
            <p:cNvSpPr txBox="1"/>
            <p:nvPr/>
          </p:nvSpPr>
          <p:spPr>
            <a:xfrm>
              <a:off x="2961770" y="1187714"/>
              <a:ext cx="18588545" cy="1538883"/>
            </a:xfrm>
            <a:prstGeom prst="rect">
              <a:avLst/>
            </a:prstGeom>
            <a:noFill/>
            <a:ln>
              <a:noFill/>
            </a:ln>
          </p:spPr>
          <p:txBody>
            <a:bodyPr anchorCtr="0" anchor="t" bIns="0" lIns="0" spcFirstLastPara="1" rIns="0" wrap="square" tIns="0">
              <a:spAutoFit/>
            </a:bodyPr>
            <a:lstStyle/>
            <a:p>
              <a:pPr indent="0" lvl="0" marL="0" marR="0" rtl="0" algn="ctr">
                <a:lnSpc>
                  <a:spcPct val="102272"/>
                </a:lnSpc>
                <a:spcBef>
                  <a:spcPts val="0"/>
                </a:spcBef>
                <a:spcAft>
                  <a:spcPts val="0"/>
                </a:spcAft>
                <a:buNone/>
              </a:pPr>
              <a:r>
                <a:rPr lang="en-US" sz="8800">
                  <a:solidFill>
                    <a:srgbClr val="EC4F29"/>
                  </a:solidFill>
                  <a:latin typeface="Arial"/>
                  <a:ea typeface="Arial"/>
                  <a:cs typeface="Arial"/>
                  <a:sym typeface="Arial"/>
                </a:rPr>
                <a:t>Cargo Containers Types</a:t>
              </a:r>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g3876f0d426d_0_101"/>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nvGrpSpPr>
          <p:cNvPr id="170" name="Google Shape;170;g3876f0d426d_0_101"/>
          <p:cNvGrpSpPr/>
          <p:nvPr/>
        </p:nvGrpSpPr>
        <p:grpSpPr>
          <a:xfrm>
            <a:off x="598516" y="3306993"/>
            <a:ext cx="5830213" cy="5501944"/>
            <a:chOff x="0" y="-141976"/>
            <a:chExt cx="7773617" cy="7335925"/>
          </a:xfrm>
        </p:grpSpPr>
        <p:grpSp>
          <p:nvGrpSpPr>
            <p:cNvPr id="171" name="Google Shape;171;g3876f0d426d_0_101"/>
            <p:cNvGrpSpPr/>
            <p:nvPr/>
          </p:nvGrpSpPr>
          <p:grpSpPr>
            <a:xfrm>
              <a:off x="1138378" y="-141976"/>
              <a:ext cx="6635239" cy="7335925"/>
              <a:chOff x="0" y="-38100"/>
              <a:chExt cx="1780603" cy="1968636"/>
            </a:xfrm>
          </p:grpSpPr>
          <p:sp>
            <p:nvSpPr>
              <p:cNvPr id="172" name="Google Shape;172;g3876f0d426d_0_101"/>
              <p:cNvSpPr/>
              <p:nvPr/>
            </p:nvSpPr>
            <p:spPr>
              <a:xfrm>
                <a:off x="0" y="0"/>
                <a:ext cx="1780603" cy="1930536"/>
              </a:xfrm>
              <a:custGeom>
                <a:rect b="b" l="l" r="r" t="t"/>
                <a:pathLst>
                  <a:path extrusionOk="0" h="1930536" w="1780603">
                    <a:moveTo>
                      <a:pt x="91985" y="0"/>
                    </a:moveTo>
                    <a:lnTo>
                      <a:pt x="1688618" y="0"/>
                    </a:lnTo>
                    <a:cubicBezTo>
                      <a:pt x="1713014" y="0"/>
                      <a:pt x="1736411" y="9691"/>
                      <a:pt x="1753661" y="26942"/>
                    </a:cubicBezTo>
                    <a:cubicBezTo>
                      <a:pt x="1770911" y="44192"/>
                      <a:pt x="1780603" y="67589"/>
                      <a:pt x="1780603" y="91985"/>
                    </a:cubicBezTo>
                    <a:lnTo>
                      <a:pt x="1780603" y="1838552"/>
                    </a:lnTo>
                    <a:cubicBezTo>
                      <a:pt x="1780603" y="1862947"/>
                      <a:pt x="1770911" y="1886344"/>
                      <a:pt x="1753661" y="1903594"/>
                    </a:cubicBezTo>
                    <a:cubicBezTo>
                      <a:pt x="1736411" y="1920845"/>
                      <a:pt x="1713014" y="1930536"/>
                      <a:pt x="1688618" y="1930536"/>
                    </a:cubicBezTo>
                    <a:lnTo>
                      <a:pt x="91985" y="1930536"/>
                    </a:lnTo>
                    <a:cubicBezTo>
                      <a:pt x="67589" y="1930536"/>
                      <a:pt x="44192" y="1920845"/>
                      <a:pt x="26942" y="1903594"/>
                    </a:cubicBezTo>
                    <a:cubicBezTo>
                      <a:pt x="9691" y="1886344"/>
                      <a:pt x="0" y="1862947"/>
                      <a:pt x="0" y="1838552"/>
                    </a:cubicBezTo>
                    <a:lnTo>
                      <a:pt x="0" y="91985"/>
                    </a:lnTo>
                    <a:cubicBezTo>
                      <a:pt x="0" y="67589"/>
                      <a:pt x="9691" y="44192"/>
                      <a:pt x="26942" y="26942"/>
                    </a:cubicBezTo>
                    <a:cubicBezTo>
                      <a:pt x="44192" y="9691"/>
                      <a:pt x="67589" y="0"/>
                      <a:pt x="91985"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73" name="Google Shape;173;g3876f0d426d_0_101"/>
              <p:cNvSpPr txBox="1"/>
              <p:nvPr/>
            </p:nvSpPr>
            <p:spPr>
              <a:xfrm>
                <a:off x="0" y="-38100"/>
                <a:ext cx="1780500" cy="1968600"/>
              </a:xfrm>
              <a:prstGeom prst="rect">
                <a:avLst/>
              </a:prstGeom>
              <a:noFill/>
              <a:ln>
                <a:noFill/>
              </a:ln>
            </p:spPr>
            <p:txBody>
              <a:bodyPr anchorCtr="0" anchor="ctr" bIns="36900" lIns="36900" spcFirstLastPara="1" rIns="36900" wrap="square" tIns="369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174" name="Google Shape;174;g3876f0d426d_0_101"/>
            <p:cNvGrpSpPr/>
            <p:nvPr/>
          </p:nvGrpSpPr>
          <p:grpSpPr>
            <a:xfrm>
              <a:off x="0" y="1278820"/>
              <a:ext cx="1771167" cy="1893133"/>
              <a:chOff x="0" y="-38100"/>
              <a:chExt cx="414900" cy="443471"/>
            </a:xfrm>
          </p:grpSpPr>
          <p:sp>
            <p:nvSpPr>
              <p:cNvPr id="175" name="Google Shape;175;g3876f0d426d_0_101"/>
              <p:cNvSpPr/>
              <p:nvPr/>
            </p:nvSpPr>
            <p:spPr>
              <a:xfrm>
                <a:off x="0" y="0"/>
                <a:ext cx="414788" cy="405371"/>
              </a:xfrm>
              <a:custGeom>
                <a:rect b="b" l="l" r="r" t="t"/>
                <a:pathLst>
                  <a:path extrusionOk="0" h="405371" w="414788">
                    <a:moveTo>
                      <a:pt x="202686" y="0"/>
                    </a:moveTo>
                    <a:lnTo>
                      <a:pt x="212102" y="0"/>
                    </a:lnTo>
                    <a:cubicBezTo>
                      <a:pt x="265858" y="0"/>
                      <a:pt x="317412" y="21354"/>
                      <a:pt x="355423" y="59365"/>
                    </a:cubicBezTo>
                    <a:cubicBezTo>
                      <a:pt x="393434" y="97376"/>
                      <a:pt x="414788" y="148930"/>
                      <a:pt x="414788" y="202686"/>
                    </a:cubicBezTo>
                    <a:lnTo>
                      <a:pt x="414788" y="202686"/>
                    </a:lnTo>
                    <a:cubicBezTo>
                      <a:pt x="414788" y="256441"/>
                      <a:pt x="393434" y="307995"/>
                      <a:pt x="355423" y="346006"/>
                    </a:cubicBezTo>
                    <a:cubicBezTo>
                      <a:pt x="317412" y="384017"/>
                      <a:pt x="265858" y="405371"/>
                      <a:pt x="212102" y="405371"/>
                    </a:cubicBezTo>
                    <a:lnTo>
                      <a:pt x="202686" y="405371"/>
                    </a:lnTo>
                    <a:cubicBezTo>
                      <a:pt x="148930" y="405371"/>
                      <a:pt x="97376" y="384017"/>
                      <a:pt x="59365" y="346006"/>
                    </a:cubicBezTo>
                    <a:cubicBezTo>
                      <a:pt x="21354" y="307995"/>
                      <a:pt x="0" y="256441"/>
                      <a:pt x="0" y="202686"/>
                    </a:cubicBezTo>
                    <a:lnTo>
                      <a:pt x="0" y="202686"/>
                    </a:lnTo>
                    <a:cubicBezTo>
                      <a:pt x="0" y="148930"/>
                      <a:pt x="21354" y="97376"/>
                      <a:pt x="59365" y="59365"/>
                    </a:cubicBezTo>
                    <a:cubicBezTo>
                      <a:pt x="97376" y="21354"/>
                      <a:pt x="148930" y="0"/>
                      <a:pt x="202686" y="0"/>
                    </a:cubicBezTo>
                    <a:close/>
                  </a:path>
                </a:pathLst>
              </a:custGeom>
              <a:solidFill>
                <a:srgbClr val="EC4F2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76" name="Google Shape;176;g3876f0d426d_0_101"/>
              <p:cNvSpPr txBox="1"/>
              <p:nvPr/>
            </p:nvSpPr>
            <p:spPr>
              <a:xfrm>
                <a:off x="0" y="-38100"/>
                <a:ext cx="414900" cy="443400"/>
              </a:xfrm>
              <a:prstGeom prst="rect">
                <a:avLst/>
              </a:prstGeom>
              <a:noFill/>
              <a:ln>
                <a:noFill/>
              </a:ln>
            </p:spPr>
            <p:txBody>
              <a:bodyPr anchorCtr="0" anchor="ctr" bIns="42775" lIns="42775" spcFirstLastPara="1" rIns="42775" wrap="square" tIns="42775">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sp>
          <p:nvSpPr>
            <p:cNvPr id="177" name="Google Shape;177;g3876f0d426d_0_101"/>
            <p:cNvSpPr txBox="1"/>
            <p:nvPr/>
          </p:nvSpPr>
          <p:spPr>
            <a:xfrm>
              <a:off x="161573" y="1869494"/>
              <a:ext cx="1447500" cy="792300"/>
            </a:xfrm>
            <a:prstGeom prst="rect">
              <a:avLst/>
            </a:prstGeom>
            <a:noFill/>
            <a:ln>
              <a:noFill/>
            </a:ln>
          </p:spPr>
          <p:txBody>
            <a:bodyPr anchorCtr="0" anchor="t" bIns="0" lIns="0" spcFirstLastPara="1" rIns="0" wrap="square" tIns="0">
              <a:spAutoFit/>
            </a:bodyPr>
            <a:lstStyle/>
            <a:p>
              <a:pPr indent="0" lvl="0" marL="0" marR="0" rtl="0" algn="ctr">
                <a:lnSpc>
                  <a:spcPct val="120031"/>
                </a:lnSpc>
                <a:spcBef>
                  <a:spcPts val="0"/>
                </a:spcBef>
                <a:spcAft>
                  <a:spcPts val="0"/>
                </a:spcAft>
                <a:buNone/>
              </a:pPr>
              <a:r>
                <a:rPr lang="en-US" sz="3859">
                  <a:solidFill>
                    <a:srgbClr val="F5F5F5"/>
                  </a:solidFill>
                  <a:latin typeface="Arial"/>
                  <a:ea typeface="Arial"/>
                  <a:cs typeface="Arial"/>
                  <a:sym typeface="Arial"/>
                </a:rPr>
                <a:t>01</a:t>
              </a:r>
              <a:endParaRPr/>
            </a:p>
          </p:txBody>
        </p:sp>
        <p:sp>
          <p:nvSpPr>
            <p:cNvPr id="178" name="Google Shape;178;g3876f0d426d_0_101"/>
            <p:cNvSpPr txBox="1"/>
            <p:nvPr/>
          </p:nvSpPr>
          <p:spPr>
            <a:xfrm>
              <a:off x="1698746" y="1914640"/>
              <a:ext cx="5514600" cy="4919100"/>
            </a:xfrm>
            <a:prstGeom prst="rect">
              <a:avLst/>
            </a:prstGeom>
            <a:noFill/>
            <a:ln>
              <a:noFill/>
            </a:ln>
          </p:spPr>
          <p:txBody>
            <a:bodyPr anchorCtr="0" anchor="t" bIns="0" lIns="0" spcFirstLastPara="1" rIns="0" wrap="square" tIns="0">
              <a:spAutoFit/>
            </a:bodyPr>
            <a:lstStyle/>
            <a:p>
              <a:pPr indent="-285385" lvl="1" marL="570771" marR="0" rtl="0" algn="l">
                <a:lnSpc>
                  <a:spcPct val="112333"/>
                </a:lnSpc>
                <a:spcBef>
                  <a:spcPts val="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Major national freight railroads</a:t>
              </a:r>
              <a:endParaRPr/>
            </a:p>
            <a:p>
              <a:pPr indent="0" lvl="0" marL="0" marR="0" rtl="0" algn="l">
                <a:lnSpc>
                  <a:spcPct val="112333"/>
                </a:lnSpc>
                <a:spcBef>
                  <a:spcPts val="0"/>
                </a:spcBef>
                <a:spcAft>
                  <a:spcPts val="0"/>
                </a:spcAft>
                <a:buNone/>
              </a:pPr>
              <a:r>
                <a:t/>
              </a:r>
              <a:endParaRPr sz="2400">
                <a:solidFill>
                  <a:srgbClr val="1A1A1A"/>
                </a:solidFill>
                <a:latin typeface="Arial"/>
                <a:ea typeface="Arial"/>
                <a:cs typeface="Arial"/>
                <a:sym typeface="Arial"/>
              </a:endParaRPr>
            </a:p>
            <a:p>
              <a:pPr indent="-285385" lvl="1" marL="570771" marR="0" rtl="0" algn="l">
                <a:lnSpc>
                  <a:spcPct val="112333"/>
                </a:lnSpc>
                <a:spcBef>
                  <a:spcPts val="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Operate across multiple states and even internationally</a:t>
              </a:r>
              <a:endParaRPr/>
            </a:p>
            <a:p>
              <a:pPr indent="0" lvl="0" marL="0" marR="0" rtl="0" algn="l">
                <a:lnSpc>
                  <a:spcPct val="112333"/>
                </a:lnSpc>
                <a:spcBef>
                  <a:spcPts val="0"/>
                </a:spcBef>
                <a:spcAft>
                  <a:spcPts val="0"/>
                </a:spcAft>
                <a:buNone/>
              </a:pPr>
              <a:r>
                <a:t/>
              </a:r>
              <a:endParaRPr sz="2400" u="none">
                <a:solidFill>
                  <a:srgbClr val="1A1A1A"/>
                </a:solidFill>
                <a:latin typeface="Arial"/>
                <a:ea typeface="Arial"/>
                <a:cs typeface="Arial"/>
                <a:sym typeface="Arial"/>
              </a:endParaRPr>
            </a:p>
            <a:p>
              <a:pPr indent="-285385" lvl="1" marL="570771" marR="0" rtl="0" algn="l">
                <a:lnSpc>
                  <a:spcPct val="112333"/>
                </a:lnSpc>
                <a:spcBef>
                  <a:spcPts val="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Move massive volumes of cargo</a:t>
              </a:r>
              <a:endParaRPr/>
            </a:p>
          </p:txBody>
        </p:sp>
        <p:sp>
          <p:nvSpPr>
            <p:cNvPr id="179" name="Google Shape;179;g3876f0d426d_0_101"/>
            <p:cNvSpPr txBox="1"/>
            <p:nvPr/>
          </p:nvSpPr>
          <p:spPr>
            <a:xfrm>
              <a:off x="1514266" y="195380"/>
              <a:ext cx="5883600" cy="775500"/>
            </a:xfrm>
            <a:prstGeom prst="rect">
              <a:avLst/>
            </a:prstGeom>
            <a:noFill/>
            <a:ln>
              <a:noFill/>
            </a:ln>
          </p:spPr>
          <p:txBody>
            <a:bodyPr anchorCtr="0" anchor="t" bIns="0" lIns="0" spcFirstLastPara="1" rIns="0" wrap="square" tIns="0">
              <a:spAutoFit/>
            </a:bodyPr>
            <a:lstStyle/>
            <a:p>
              <a:pPr indent="0" lvl="0" marL="0" marR="0" rtl="0" algn="ctr">
                <a:lnSpc>
                  <a:spcPct val="94450"/>
                </a:lnSpc>
                <a:spcBef>
                  <a:spcPts val="0"/>
                </a:spcBef>
                <a:spcAft>
                  <a:spcPts val="0"/>
                </a:spcAft>
                <a:buNone/>
              </a:pPr>
              <a:r>
                <a:rPr lang="en-US" sz="4000">
                  <a:solidFill>
                    <a:srgbClr val="1A1A1A"/>
                  </a:solidFill>
                  <a:latin typeface="Arial"/>
                  <a:ea typeface="Arial"/>
                  <a:cs typeface="Arial"/>
                  <a:sym typeface="Arial"/>
                </a:rPr>
                <a:t> Class 1</a:t>
              </a:r>
              <a:endParaRPr/>
            </a:p>
          </p:txBody>
        </p:sp>
      </p:grpSp>
      <p:grpSp>
        <p:nvGrpSpPr>
          <p:cNvPr id="180" name="Google Shape;180;g3876f0d426d_0_101"/>
          <p:cNvGrpSpPr/>
          <p:nvPr/>
        </p:nvGrpSpPr>
        <p:grpSpPr>
          <a:xfrm>
            <a:off x="6228887" y="3306993"/>
            <a:ext cx="5867213" cy="5501944"/>
            <a:chOff x="0" y="-141976"/>
            <a:chExt cx="7822951" cy="7335925"/>
          </a:xfrm>
        </p:grpSpPr>
        <p:grpSp>
          <p:nvGrpSpPr>
            <p:cNvPr id="181" name="Google Shape;181;g3876f0d426d_0_101"/>
            <p:cNvGrpSpPr/>
            <p:nvPr/>
          </p:nvGrpSpPr>
          <p:grpSpPr>
            <a:xfrm>
              <a:off x="1138378" y="-141976"/>
              <a:ext cx="6635239" cy="7335925"/>
              <a:chOff x="0" y="-38100"/>
              <a:chExt cx="1780603" cy="1968636"/>
            </a:xfrm>
          </p:grpSpPr>
          <p:sp>
            <p:nvSpPr>
              <p:cNvPr id="182" name="Google Shape;182;g3876f0d426d_0_101"/>
              <p:cNvSpPr/>
              <p:nvPr/>
            </p:nvSpPr>
            <p:spPr>
              <a:xfrm>
                <a:off x="0" y="0"/>
                <a:ext cx="1780603" cy="1930536"/>
              </a:xfrm>
              <a:custGeom>
                <a:rect b="b" l="l" r="r" t="t"/>
                <a:pathLst>
                  <a:path extrusionOk="0" h="1930536" w="1780603">
                    <a:moveTo>
                      <a:pt x="91985" y="0"/>
                    </a:moveTo>
                    <a:lnTo>
                      <a:pt x="1688618" y="0"/>
                    </a:lnTo>
                    <a:cubicBezTo>
                      <a:pt x="1713014" y="0"/>
                      <a:pt x="1736411" y="9691"/>
                      <a:pt x="1753661" y="26942"/>
                    </a:cubicBezTo>
                    <a:cubicBezTo>
                      <a:pt x="1770911" y="44192"/>
                      <a:pt x="1780603" y="67589"/>
                      <a:pt x="1780603" y="91985"/>
                    </a:cubicBezTo>
                    <a:lnTo>
                      <a:pt x="1780603" y="1838552"/>
                    </a:lnTo>
                    <a:cubicBezTo>
                      <a:pt x="1780603" y="1862947"/>
                      <a:pt x="1770911" y="1886344"/>
                      <a:pt x="1753661" y="1903594"/>
                    </a:cubicBezTo>
                    <a:cubicBezTo>
                      <a:pt x="1736411" y="1920845"/>
                      <a:pt x="1713014" y="1930536"/>
                      <a:pt x="1688618" y="1930536"/>
                    </a:cubicBezTo>
                    <a:lnTo>
                      <a:pt x="91985" y="1930536"/>
                    </a:lnTo>
                    <a:cubicBezTo>
                      <a:pt x="67589" y="1930536"/>
                      <a:pt x="44192" y="1920845"/>
                      <a:pt x="26942" y="1903594"/>
                    </a:cubicBezTo>
                    <a:cubicBezTo>
                      <a:pt x="9691" y="1886344"/>
                      <a:pt x="0" y="1862947"/>
                      <a:pt x="0" y="1838552"/>
                    </a:cubicBezTo>
                    <a:lnTo>
                      <a:pt x="0" y="91985"/>
                    </a:lnTo>
                    <a:cubicBezTo>
                      <a:pt x="0" y="67589"/>
                      <a:pt x="9691" y="44192"/>
                      <a:pt x="26942" y="26942"/>
                    </a:cubicBezTo>
                    <a:cubicBezTo>
                      <a:pt x="44192" y="9691"/>
                      <a:pt x="67589" y="0"/>
                      <a:pt x="91985"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83" name="Google Shape;183;g3876f0d426d_0_101"/>
              <p:cNvSpPr txBox="1"/>
              <p:nvPr/>
            </p:nvSpPr>
            <p:spPr>
              <a:xfrm>
                <a:off x="0" y="-38100"/>
                <a:ext cx="1780500" cy="1968600"/>
              </a:xfrm>
              <a:prstGeom prst="rect">
                <a:avLst/>
              </a:prstGeom>
              <a:noFill/>
              <a:ln>
                <a:noFill/>
              </a:ln>
            </p:spPr>
            <p:txBody>
              <a:bodyPr anchorCtr="0" anchor="ctr" bIns="36900" lIns="36900" spcFirstLastPara="1" rIns="36900" wrap="square" tIns="369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184" name="Google Shape;184;g3876f0d426d_0_101"/>
            <p:cNvGrpSpPr/>
            <p:nvPr/>
          </p:nvGrpSpPr>
          <p:grpSpPr>
            <a:xfrm>
              <a:off x="0" y="1278820"/>
              <a:ext cx="1771167" cy="1893133"/>
              <a:chOff x="0" y="-38100"/>
              <a:chExt cx="414900" cy="443471"/>
            </a:xfrm>
          </p:grpSpPr>
          <p:sp>
            <p:nvSpPr>
              <p:cNvPr id="185" name="Google Shape;185;g3876f0d426d_0_101"/>
              <p:cNvSpPr/>
              <p:nvPr/>
            </p:nvSpPr>
            <p:spPr>
              <a:xfrm>
                <a:off x="0" y="0"/>
                <a:ext cx="414788" cy="405371"/>
              </a:xfrm>
              <a:custGeom>
                <a:rect b="b" l="l" r="r" t="t"/>
                <a:pathLst>
                  <a:path extrusionOk="0" h="405371" w="414788">
                    <a:moveTo>
                      <a:pt x="202686" y="0"/>
                    </a:moveTo>
                    <a:lnTo>
                      <a:pt x="212102" y="0"/>
                    </a:lnTo>
                    <a:cubicBezTo>
                      <a:pt x="265858" y="0"/>
                      <a:pt x="317412" y="21354"/>
                      <a:pt x="355423" y="59365"/>
                    </a:cubicBezTo>
                    <a:cubicBezTo>
                      <a:pt x="393434" y="97376"/>
                      <a:pt x="414788" y="148930"/>
                      <a:pt x="414788" y="202686"/>
                    </a:cubicBezTo>
                    <a:lnTo>
                      <a:pt x="414788" y="202686"/>
                    </a:lnTo>
                    <a:cubicBezTo>
                      <a:pt x="414788" y="256441"/>
                      <a:pt x="393434" y="307995"/>
                      <a:pt x="355423" y="346006"/>
                    </a:cubicBezTo>
                    <a:cubicBezTo>
                      <a:pt x="317412" y="384017"/>
                      <a:pt x="265858" y="405371"/>
                      <a:pt x="212102" y="405371"/>
                    </a:cubicBezTo>
                    <a:lnTo>
                      <a:pt x="202686" y="405371"/>
                    </a:lnTo>
                    <a:cubicBezTo>
                      <a:pt x="148930" y="405371"/>
                      <a:pt x="97376" y="384017"/>
                      <a:pt x="59365" y="346006"/>
                    </a:cubicBezTo>
                    <a:cubicBezTo>
                      <a:pt x="21354" y="307995"/>
                      <a:pt x="0" y="256441"/>
                      <a:pt x="0" y="202686"/>
                    </a:cubicBezTo>
                    <a:lnTo>
                      <a:pt x="0" y="202686"/>
                    </a:lnTo>
                    <a:cubicBezTo>
                      <a:pt x="0" y="148930"/>
                      <a:pt x="21354" y="97376"/>
                      <a:pt x="59365" y="59365"/>
                    </a:cubicBezTo>
                    <a:cubicBezTo>
                      <a:pt x="97376" y="21354"/>
                      <a:pt x="148930" y="0"/>
                      <a:pt x="202686" y="0"/>
                    </a:cubicBezTo>
                    <a:close/>
                  </a:path>
                </a:pathLst>
              </a:custGeom>
              <a:solidFill>
                <a:srgbClr val="EC4F2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86" name="Google Shape;186;g3876f0d426d_0_101"/>
              <p:cNvSpPr txBox="1"/>
              <p:nvPr/>
            </p:nvSpPr>
            <p:spPr>
              <a:xfrm>
                <a:off x="0" y="-38100"/>
                <a:ext cx="414900" cy="443400"/>
              </a:xfrm>
              <a:prstGeom prst="rect">
                <a:avLst/>
              </a:prstGeom>
              <a:noFill/>
              <a:ln>
                <a:noFill/>
              </a:ln>
            </p:spPr>
            <p:txBody>
              <a:bodyPr anchorCtr="0" anchor="ctr" bIns="42775" lIns="42775" spcFirstLastPara="1" rIns="42775" wrap="square" tIns="42775">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sp>
          <p:nvSpPr>
            <p:cNvPr id="187" name="Google Shape;187;g3876f0d426d_0_101"/>
            <p:cNvSpPr txBox="1"/>
            <p:nvPr/>
          </p:nvSpPr>
          <p:spPr>
            <a:xfrm>
              <a:off x="161573" y="1869494"/>
              <a:ext cx="1447500" cy="792300"/>
            </a:xfrm>
            <a:prstGeom prst="rect">
              <a:avLst/>
            </a:prstGeom>
            <a:noFill/>
            <a:ln>
              <a:noFill/>
            </a:ln>
          </p:spPr>
          <p:txBody>
            <a:bodyPr anchorCtr="0" anchor="t" bIns="0" lIns="0" spcFirstLastPara="1" rIns="0" wrap="square" tIns="0">
              <a:spAutoFit/>
            </a:bodyPr>
            <a:lstStyle/>
            <a:p>
              <a:pPr indent="0" lvl="0" marL="0" marR="0" rtl="0" algn="ctr">
                <a:lnSpc>
                  <a:spcPct val="120031"/>
                </a:lnSpc>
                <a:spcBef>
                  <a:spcPts val="0"/>
                </a:spcBef>
                <a:spcAft>
                  <a:spcPts val="0"/>
                </a:spcAft>
                <a:buNone/>
              </a:pPr>
              <a:r>
                <a:rPr lang="en-US" sz="3859">
                  <a:solidFill>
                    <a:srgbClr val="F5F5F5"/>
                  </a:solidFill>
                  <a:latin typeface="Arial"/>
                  <a:ea typeface="Arial"/>
                  <a:cs typeface="Arial"/>
                  <a:sym typeface="Arial"/>
                </a:rPr>
                <a:t>02</a:t>
              </a:r>
              <a:endParaRPr/>
            </a:p>
          </p:txBody>
        </p:sp>
        <p:sp>
          <p:nvSpPr>
            <p:cNvPr id="188" name="Google Shape;188;g3876f0d426d_0_101"/>
            <p:cNvSpPr txBox="1"/>
            <p:nvPr/>
          </p:nvSpPr>
          <p:spPr>
            <a:xfrm>
              <a:off x="1514251" y="1278833"/>
              <a:ext cx="6308700" cy="5472300"/>
            </a:xfrm>
            <a:prstGeom prst="rect">
              <a:avLst/>
            </a:prstGeom>
            <a:noFill/>
            <a:ln>
              <a:noFill/>
            </a:ln>
          </p:spPr>
          <p:txBody>
            <a:bodyPr anchorCtr="0" anchor="t" bIns="0" lIns="0" spcFirstLastPara="1" rIns="0" wrap="square" tIns="0">
              <a:spAutoFit/>
            </a:bodyPr>
            <a:lstStyle/>
            <a:p>
              <a:pPr indent="-285385" lvl="1" marL="570771" marR="0" rtl="0" algn="l">
                <a:lnSpc>
                  <a:spcPct val="112333"/>
                </a:lnSpc>
                <a:spcBef>
                  <a:spcPts val="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Regional railroads</a:t>
              </a:r>
              <a:endParaRPr/>
            </a:p>
            <a:p>
              <a:pPr indent="0" lvl="0" marL="0" marR="0" rtl="0" algn="l">
                <a:lnSpc>
                  <a:spcPct val="112333"/>
                </a:lnSpc>
                <a:spcBef>
                  <a:spcPts val="0"/>
                </a:spcBef>
                <a:spcAft>
                  <a:spcPts val="0"/>
                </a:spcAft>
                <a:buNone/>
              </a:pPr>
              <a:r>
                <a:t/>
              </a:r>
              <a:endParaRPr sz="2400">
                <a:solidFill>
                  <a:srgbClr val="1A1A1A"/>
                </a:solidFill>
                <a:latin typeface="Arial"/>
                <a:ea typeface="Arial"/>
                <a:cs typeface="Arial"/>
                <a:sym typeface="Arial"/>
              </a:endParaRPr>
            </a:p>
            <a:p>
              <a:pPr indent="-285385" lvl="1" marL="570771" marR="0" rtl="0" algn="l">
                <a:lnSpc>
                  <a:spcPct val="112333"/>
                </a:lnSpc>
                <a:spcBef>
                  <a:spcPts val="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Operate within a specific region</a:t>
              </a:r>
              <a:endParaRPr/>
            </a:p>
            <a:p>
              <a:pPr indent="0" lvl="0" marL="0" marR="0" rtl="0" algn="l">
                <a:lnSpc>
                  <a:spcPct val="112333"/>
                </a:lnSpc>
                <a:spcBef>
                  <a:spcPts val="0"/>
                </a:spcBef>
                <a:spcAft>
                  <a:spcPts val="0"/>
                </a:spcAft>
                <a:buNone/>
              </a:pPr>
              <a:r>
                <a:t/>
              </a:r>
              <a:endParaRPr sz="2400" u="none">
                <a:solidFill>
                  <a:srgbClr val="1A1A1A"/>
                </a:solidFill>
                <a:latin typeface="Arial"/>
                <a:ea typeface="Arial"/>
                <a:cs typeface="Arial"/>
                <a:sym typeface="Arial"/>
              </a:endParaRPr>
            </a:p>
            <a:p>
              <a:pPr indent="-285385" lvl="1" marL="570771" marR="0" rtl="0" algn="l">
                <a:lnSpc>
                  <a:spcPct val="112333"/>
                </a:lnSpc>
                <a:spcBef>
                  <a:spcPts val="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Connect rural or mid-sized areas to Class 1</a:t>
              </a:r>
              <a:endParaRPr/>
            </a:p>
            <a:p>
              <a:pPr indent="0" lvl="0" marL="0" marR="0" rtl="0" algn="l">
                <a:lnSpc>
                  <a:spcPct val="112333"/>
                </a:lnSpc>
                <a:spcBef>
                  <a:spcPts val="0"/>
                </a:spcBef>
                <a:spcAft>
                  <a:spcPts val="0"/>
                </a:spcAft>
                <a:buNone/>
              </a:pPr>
              <a:r>
                <a:t/>
              </a:r>
              <a:endParaRPr sz="2400" u="none">
                <a:solidFill>
                  <a:srgbClr val="1A1A1A"/>
                </a:solidFill>
                <a:latin typeface="Arial"/>
                <a:ea typeface="Arial"/>
                <a:cs typeface="Arial"/>
                <a:sym typeface="Arial"/>
              </a:endParaRPr>
            </a:p>
            <a:p>
              <a:pPr indent="-285385" lvl="1" marL="570771" marR="0" rtl="0" algn="l">
                <a:lnSpc>
                  <a:spcPct val="112333"/>
                </a:lnSpc>
                <a:spcBef>
                  <a:spcPts val="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Handle medium-distance freight</a:t>
              </a:r>
              <a:endParaRPr/>
            </a:p>
          </p:txBody>
        </p:sp>
        <p:sp>
          <p:nvSpPr>
            <p:cNvPr id="189" name="Google Shape;189;g3876f0d426d_0_101"/>
            <p:cNvSpPr txBox="1"/>
            <p:nvPr/>
          </p:nvSpPr>
          <p:spPr>
            <a:xfrm>
              <a:off x="1514267" y="195380"/>
              <a:ext cx="5883600" cy="775500"/>
            </a:xfrm>
            <a:prstGeom prst="rect">
              <a:avLst/>
            </a:prstGeom>
            <a:noFill/>
            <a:ln>
              <a:noFill/>
            </a:ln>
          </p:spPr>
          <p:txBody>
            <a:bodyPr anchorCtr="0" anchor="t" bIns="0" lIns="0" spcFirstLastPara="1" rIns="0" wrap="square" tIns="0">
              <a:spAutoFit/>
            </a:bodyPr>
            <a:lstStyle/>
            <a:p>
              <a:pPr indent="0" lvl="0" marL="0" marR="0" rtl="0" algn="ctr">
                <a:lnSpc>
                  <a:spcPct val="94450"/>
                </a:lnSpc>
                <a:spcBef>
                  <a:spcPts val="0"/>
                </a:spcBef>
                <a:spcAft>
                  <a:spcPts val="0"/>
                </a:spcAft>
                <a:buNone/>
              </a:pPr>
              <a:r>
                <a:rPr lang="en-US" sz="4000">
                  <a:solidFill>
                    <a:srgbClr val="1A1A1A"/>
                  </a:solidFill>
                  <a:latin typeface="Arial"/>
                  <a:ea typeface="Arial"/>
                  <a:cs typeface="Arial"/>
                  <a:sym typeface="Arial"/>
                </a:rPr>
                <a:t>Class 2</a:t>
              </a:r>
              <a:endParaRPr/>
            </a:p>
          </p:txBody>
        </p:sp>
      </p:grpSp>
      <p:grpSp>
        <p:nvGrpSpPr>
          <p:cNvPr id="190" name="Google Shape;190;g3876f0d426d_0_101"/>
          <p:cNvGrpSpPr/>
          <p:nvPr/>
        </p:nvGrpSpPr>
        <p:grpSpPr>
          <a:xfrm>
            <a:off x="12234408" y="3306993"/>
            <a:ext cx="5830213" cy="5501944"/>
            <a:chOff x="0" y="-141976"/>
            <a:chExt cx="7773617" cy="7335925"/>
          </a:xfrm>
        </p:grpSpPr>
        <p:grpSp>
          <p:nvGrpSpPr>
            <p:cNvPr id="191" name="Google Shape;191;g3876f0d426d_0_101"/>
            <p:cNvGrpSpPr/>
            <p:nvPr/>
          </p:nvGrpSpPr>
          <p:grpSpPr>
            <a:xfrm>
              <a:off x="1138378" y="-141976"/>
              <a:ext cx="6635239" cy="7335925"/>
              <a:chOff x="0" y="-38100"/>
              <a:chExt cx="1780603" cy="1968636"/>
            </a:xfrm>
          </p:grpSpPr>
          <p:sp>
            <p:nvSpPr>
              <p:cNvPr id="192" name="Google Shape;192;g3876f0d426d_0_101"/>
              <p:cNvSpPr/>
              <p:nvPr/>
            </p:nvSpPr>
            <p:spPr>
              <a:xfrm>
                <a:off x="0" y="0"/>
                <a:ext cx="1780603" cy="1930536"/>
              </a:xfrm>
              <a:custGeom>
                <a:rect b="b" l="l" r="r" t="t"/>
                <a:pathLst>
                  <a:path extrusionOk="0" h="1930536" w="1780603">
                    <a:moveTo>
                      <a:pt x="91985" y="0"/>
                    </a:moveTo>
                    <a:lnTo>
                      <a:pt x="1688618" y="0"/>
                    </a:lnTo>
                    <a:cubicBezTo>
                      <a:pt x="1713014" y="0"/>
                      <a:pt x="1736411" y="9691"/>
                      <a:pt x="1753661" y="26942"/>
                    </a:cubicBezTo>
                    <a:cubicBezTo>
                      <a:pt x="1770911" y="44192"/>
                      <a:pt x="1780603" y="67589"/>
                      <a:pt x="1780603" y="91985"/>
                    </a:cubicBezTo>
                    <a:lnTo>
                      <a:pt x="1780603" y="1838552"/>
                    </a:lnTo>
                    <a:cubicBezTo>
                      <a:pt x="1780603" y="1862947"/>
                      <a:pt x="1770911" y="1886344"/>
                      <a:pt x="1753661" y="1903594"/>
                    </a:cubicBezTo>
                    <a:cubicBezTo>
                      <a:pt x="1736411" y="1920845"/>
                      <a:pt x="1713014" y="1930536"/>
                      <a:pt x="1688618" y="1930536"/>
                    </a:cubicBezTo>
                    <a:lnTo>
                      <a:pt x="91985" y="1930536"/>
                    </a:lnTo>
                    <a:cubicBezTo>
                      <a:pt x="67589" y="1930536"/>
                      <a:pt x="44192" y="1920845"/>
                      <a:pt x="26942" y="1903594"/>
                    </a:cubicBezTo>
                    <a:cubicBezTo>
                      <a:pt x="9691" y="1886344"/>
                      <a:pt x="0" y="1862947"/>
                      <a:pt x="0" y="1838552"/>
                    </a:cubicBezTo>
                    <a:lnTo>
                      <a:pt x="0" y="91985"/>
                    </a:lnTo>
                    <a:cubicBezTo>
                      <a:pt x="0" y="67589"/>
                      <a:pt x="9691" y="44192"/>
                      <a:pt x="26942" y="26942"/>
                    </a:cubicBezTo>
                    <a:cubicBezTo>
                      <a:pt x="44192" y="9691"/>
                      <a:pt x="67589" y="0"/>
                      <a:pt x="91985"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93" name="Google Shape;193;g3876f0d426d_0_101"/>
              <p:cNvSpPr txBox="1"/>
              <p:nvPr/>
            </p:nvSpPr>
            <p:spPr>
              <a:xfrm>
                <a:off x="0" y="-38100"/>
                <a:ext cx="1780500" cy="1968600"/>
              </a:xfrm>
              <a:prstGeom prst="rect">
                <a:avLst/>
              </a:prstGeom>
              <a:noFill/>
              <a:ln>
                <a:noFill/>
              </a:ln>
            </p:spPr>
            <p:txBody>
              <a:bodyPr anchorCtr="0" anchor="ctr" bIns="36900" lIns="36900" spcFirstLastPara="1" rIns="36900" wrap="square" tIns="369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194" name="Google Shape;194;g3876f0d426d_0_101"/>
            <p:cNvGrpSpPr/>
            <p:nvPr/>
          </p:nvGrpSpPr>
          <p:grpSpPr>
            <a:xfrm>
              <a:off x="0" y="1278820"/>
              <a:ext cx="1771167" cy="1893133"/>
              <a:chOff x="0" y="-38100"/>
              <a:chExt cx="414900" cy="443471"/>
            </a:xfrm>
          </p:grpSpPr>
          <p:sp>
            <p:nvSpPr>
              <p:cNvPr id="195" name="Google Shape;195;g3876f0d426d_0_101"/>
              <p:cNvSpPr/>
              <p:nvPr/>
            </p:nvSpPr>
            <p:spPr>
              <a:xfrm>
                <a:off x="0" y="0"/>
                <a:ext cx="414788" cy="405371"/>
              </a:xfrm>
              <a:custGeom>
                <a:rect b="b" l="l" r="r" t="t"/>
                <a:pathLst>
                  <a:path extrusionOk="0" h="405371" w="414788">
                    <a:moveTo>
                      <a:pt x="202686" y="0"/>
                    </a:moveTo>
                    <a:lnTo>
                      <a:pt x="212102" y="0"/>
                    </a:lnTo>
                    <a:cubicBezTo>
                      <a:pt x="265858" y="0"/>
                      <a:pt x="317412" y="21354"/>
                      <a:pt x="355423" y="59365"/>
                    </a:cubicBezTo>
                    <a:cubicBezTo>
                      <a:pt x="393434" y="97376"/>
                      <a:pt x="414788" y="148930"/>
                      <a:pt x="414788" y="202686"/>
                    </a:cubicBezTo>
                    <a:lnTo>
                      <a:pt x="414788" y="202686"/>
                    </a:lnTo>
                    <a:cubicBezTo>
                      <a:pt x="414788" y="256441"/>
                      <a:pt x="393434" y="307995"/>
                      <a:pt x="355423" y="346006"/>
                    </a:cubicBezTo>
                    <a:cubicBezTo>
                      <a:pt x="317412" y="384017"/>
                      <a:pt x="265858" y="405371"/>
                      <a:pt x="212102" y="405371"/>
                    </a:cubicBezTo>
                    <a:lnTo>
                      <a:pt x="202686" y="405371"/>
                    </a:lnTo>
                    <a:cubicBezTo>
                      <a:pt x="148930" y="405371"/>
                      <a:pt x="97376" y="384017"/>
                      <a:pt x="59365" y="346006"/>
                    </a:cubicBezTo>
                    <a:cubicBezTo>
                      <a:pt x="21354" y="307995"/>
                      <a:pt x="0" y="256441"/>
                      <a:pt x="0" y="202686"/>
                    </a:cubicBezTo>
                    <a:lnTo>
                      <a:pt x="0" y="202686"/>
                    </a:lnTo>
                    <a:cubicBezTo>
                      <a:pt x="0" y="148930"/>
                      <a:pt x="21354" y="97376"/>
                      <a:pt x="59365" y="59365"/>
                    </a:cubicBezTo>
                    <a:cubicBezTo>
                      <a:pt x="97376" y="21354"/>
                      <a:pt x="148930" y="0"/>
                      <a:pt x="202686" y="0"/>
                    </a:cubicBezTo>
                    <a:close/>
                  </a:path>
                </a:pathLst>
              </a:custGeom>
              <a:solidFill>
                <a:srgbClr val="EC4F2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96" name="Google Shape;196;g3876f0d426d_0_101"/>
              <p:cNvSpPr txBox="1"/>
              <p:nvPr/>
            </p:nvSpPr>
            <p:spPr>
              <a:xfrm>
                <a:off x="0" y="-38100"/>
                <a:ext cx="414900" cy="443400"/>
              </a:xfrm>
              <a:prstGeom prst="rect">
                <a:avLst/>
              </a:prstGeom>
              <a:noFill/>
              <a:ln>
                <a:noFill/>
              </a:ln>
            </p:spPr>
            <p:txBody>
              <a:bodyPr anchorCtr="0" anchor="ctr" bIns="42775" lIns="42775" spcFirstLastPara="1" rIns="42775" wrap="square" tIns="42775">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sp>
          <p:nvSpPr>
            <p:cNvPr id="197" name="Google Shape;197;g3876f0d426d_0_101"/>
            <p:cNvSpPr txBox="1"/>
            <p:nvPr/>
          </p:nvSpPr>
          <p:spPr>
            <a:xfrm>
              <a:off x="161573" y="1869494"/>
              <a:ext cx="1447500" cy="792300"/>
            </a:xfrm>
            <a:prstGeom prst="rect">
              <a:avLst/>
            </a:prstGeom>
            <a:noFill/>
            <a:ln>
              <a:noFill/>
            </a:ln>
          </p:spPr>
          <p:txBody>
            <a:bodyPr anchorCtr="0" anchor="t" bIns="0" lIns="0" spcFirstLastPara="1" rIns="0" wrap="square" tIns="0">
              <a:spAutoFit/>
            </a:bodyPr>
            <a:lstStyle/>
            <a:p>
              <a:pPr indent="0" lvl="0" marL="0" marR="0" rtl="0" algn="ctr">
                <a:lnSpc>
                  <a:spcPct val="120031"/>
                </a:lnSpc>
                <a:spcBef>
                  <a:spcPts val="0"/>
                </a:spcBef>
                <a:spcAft>
                  <a:spcPts val="0"/>
                </a:spcAft>
                <a:buNone/>
              </a:pPr>
              <a:r>
                <a:rPr lang="en-US" sz="3859">
                  <a:solidFill>
                    <a:srgbClr val="F5F5F5"/>
                  </a:solidFill>
                  <a:latin typeface="Arial"/>
                  <a:ea typeface="Arial"/>
                  <a:cs typeface="Arial"/>
                  <a:sym typeface="Arial"/>
                </a:rPr>
                <a:t>03</a:t>
              </a:r>
              <a:endParaRPr/>
            </a:p>
          </p:txBody>
        </p:sp>
        <p:sp>
          <p:nvSpPr>
            <p:cNvPr id="198" name="Google Shape;198;g3876f0d426d_0_101"/>
            <p:cNvSpPr txBox="1"/>
            <p:nvPr/>
          </p:nvSpPr>
          <p:spPr>
            <a:xfrm>
              <a:off x="1698746" y="1914640"/>
              <a:ext cx="5514600" cy="4365600"/>
            </a:xfrm>
            <a:prstGeom prst="rect">
              <a:avLst/>
            </a:prstGeom>
            <a:noFill/>
            <a:ln>
              <a:noFill/>
            </a:ln>
          </p:spPr>
          <p:txBody>
            <a:bodyPr anchorCtr="0" anchor="t" bIns="0" lIns="0" spcFirstLastPara="1" rIns="0" wrap="square" tIns="0">
              <a:spAutoFit/>
            </a:bodyPr>
            <a:lstStyle/>
            <a:p>
              <a:pPr indent="-285385" lvl="1" marL="570771" marR="0" rtl="0" algn="l">
                <a:lnSpc>
                  <a:spcPct val="112333"/>
                </a:lnSpc>
                <a:spcBef>
                  <a:spcPts val="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Short line &amp; local railroads</a:t>
              </a:r>
              <a:endParaRPr/>
            </a:p>
            <a:p>
              <a:pPr indent="0" lvl="0" marL="0" marR="0" rtl="0" algn="l">
                <a:lnSpc>
                  <a:spcPct val="112333"/>
                </a:lnSpc>
                <a:spcBef>
                  <a:spcPts val="0"/>
                </a:spcBef>
                <a:spcAft>
                  <a:spcPts val="0"/>
                </a:spcAft>
                <a:buNone/>
              </a:pPr>
              <a:r>
                <a:t/>
              </a:r>
              <a:endParaRPr sz="2400">
                <a:solidFill>
                  <a:srgbClr val="1A1A1A"/>
                </a:solidFill>
                <a:latin typeface="Arial"/>
                <a:ea typeface="Arial"/>
                <a:cs typeface="Arial"/>
                <a:sym typeface="Arial"/>
              </a:endParaRPr>
            </a:p>
            <a:p>
              <a:pPr indent="-285385" lvl="1" marL="570771" marR="0" rtl="0" algn="l">
                <a:lnSpc>
                  <a:spcPct val="112333"/>
                </a:lnSpc>
                <a:spcBef>
                  <a:spcPts val="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Often within cities or short rural stretches</a:t>
              </a:r>
              <a:endParaRPr/>
            </a:p>
            <a:p>
              <a:pPr indent="0" lvl="0" marL="0" marR="0" rtl="0" algn="l">
                <a:lnSpc>
                  <a:spcPct val="112333"/>
                </a:lnSpc>
                <a:spcBef>
                  <a:spcPts val="0"/>
                </a:spcBef>
                <a:spcAft>
                  <a:spcPts val="0"/>
                </a:spcAft>
                <a:buNone/>
              </a:pPr>
              <a:r>
                <a:t/>
              </a:r>
              <a:endParaRPr sz="2400" u="none">
                <a:solidFill>
                  <a:srgbClr val="1A1A1A"/>
                </a:solidFill>
                <a:latin typeface="Arial"/>
                <a:ea typeface="Arial"/>
                <a:cs typeface="Arial"/>
                <a:sym typeface="Arial"/>
              </a:endParaRPr>
            </a:p>
            <a:p>
              <a:pPr indent="-285385" lvl="1" marL="570771" marR="0" rtl="0" algn="l">
                <a:lnSpc>
                  <a:spcPct val="112333"/>
                </a:lnSpc>
                <a:spcBef>
                  <a:spcPts val="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Serve vital role moving goods to and from </a:t>
              </a:r>
              <a:r>
                <a:rPr lang="en-US" sz="2400">
                  <a:solidFill>
                    <a:srgbClr val="1A1A1A"/>
                  </a:solidFill>
                </a:rPr>
                <a:t>Class 1</a:t>
              </a:r>
              <a:r>
                <a:rPr b="0" i="0" lang="en-US" sz="2400" u="none" cap="none" strike="noStrike">
                  <a:solidFill>
                    <a:srgbClr val="1A1A1A"/>
                  </a:solidFill>
                  <a:latin typeface="Arial"/>
                  <a:ea typeface="Arial"/>
                  <a:cs typeface="Arial"/>
                  <a:sym typeface="Arial"/>
                </a:rPr>
                <a:t> or Class 2 railroads</a:t>
              </a:r>
              <a:endParaRPr/>
            </a:p>
          </p:txBody>
        </p:sp>
        <p:sp>
          <p:nvSpPr>
            <p:cNvPr id="199" name="Google Shape;199;g3876f0d426d_0_101"/>
            <p:cNvSpPr txBox="1"/>
            <p:nvPr/>
          </p:nvSpPr>
          <p:spPr>
            <a:xfrm>
              <a:off x="1514267" y="195380"/>
              <a:ext cx="5883600" cy="775500"/>
            </a:xfrm>
            <a:prstGeom prst="rect">
              <a:avLst/>
            </a:prstGeom>
            <a:noFill/>
            <a:ln>
              <a:noFill/>
            </a:ln>
          </p:spPr>
          <p:txBody>
            <a:bodyPr anchorCtr="0" anchor="t" bIns="0" lIns="0" spcFirstLastPara="1" rIns="0" wrap="square" tIns="0">
              <a:spAutoFit/>
            </a:bodyPr>
            <a:lstStyle/>
            <a:p>
              <a:pPr indent="0" lvl="0" marL="0" marR="0" rtl="0" algn="ctr">
                <a:lnSpc>
                  <a:spcPct val="94450"/>
                </a:lnSpc>
                <a:spcBef>
                  <a:spcPts val="0"/>
                </a:spcBef>
                <a:spcAft>
                  <a:spcPts val="0"/>
                </a:spcAft>
                <a:buNone/>
              </a:pPr>
              <a:r>
                <a:rPr lang="en-US" sz="4000">
                  <a:solidFill>
                    <a:srgbClr val="1A1A1A"/>
                  </a:solidFill>
                  <a:latin typeface="Arial"/>
                  <a:ea typeface="Arial"/>
                  <a:cs typeface="Arial"/>
                  <a:sym typeface="Arial"/>
                </a:rPr>
                <a:t>Class 3</a:t>
              </a:r>
              <a:endParaRPr/>
            </a:p>
          </p:txBody>
        </p:sp>
      </p:grpSp>
      <p:sp>
        <p:nvSpPr>
          <p:cNvPr id="200" name="Google Shape;200;g3876f0d426d_0_101"/>
          <p:cNvSpPr txBox="1"/>
          <p:nvPr/>
        </p:nvSpPr>
        <p:spPr>
          <a:xfrm>
            <a:off x="598516" y="1304021"/>
            <a:ext cx="17388900" cy="22611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8475">
                <a:solidFill>
                  <a:srgbClr val="EC4F29"/>
                </a:solidFill>
                <a:latin typeface="Arial"/>
                <a:ea typeface="Arial"/>
                <a:cs typeface="Arial"/>
                <a:sym typeface="Arial"/>
              </a:rPr>
              <a:t>Freight Classifications </a:t>
            </a:r>
            <a:endParaRPr/>
          </a:p>
          <a:p>
            <a:pPr indent="0" lvl="0" marL="0" marR="0" rtl="0" algn="ctr">
              <a:lnSpc>
                <a:spcPct val="140000"/>
              </a:lnSpc>
              <a:spcBef>
                <a:spcPts val="0"/>
              </a:spcBef>
              <a:spcAft>
                <a:spcPts val="0"/>
              </a:spcAft>
              <a:buNone/>
            </a:pPr>
            <a:r>
              <a:rPr lang="en-US" sz="2825">
                <a:solidFill>
                  <a:srgbClr val="000000"/>
                </a:solidFill>
                <a:latin typeface="Arial"/>
                <a:ea typeface="Arial"/>
                <a:cs typeface="Arial"/>
                <a:sym typeface="Arial"/>
              </a:rPr>
              <a:t>(Class 1, 2, 3 Railroads)</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6"/>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nvGrpSpPr>
          <p:cNvPr id="210" name="Google Shape;210;p6"/>
          <p:cNvGrpSpPr/>
          <p:nvPr/>
        </p:nvGrpSpPr>
        <p:grpSpPr>
          <a:xfrm>
            <a:off x="650103" y="1797990"/>
            <a:ext cx="10491075" cy="6963053"/>
            <a:chOff x="0" y="0"/>
            <a:chExt cx="13988100" cy="9284070"/>
          </a:xfrm>
        </p:grpSpPr>
        <p:sp>
          <p:nvSpPr>
            <p:cNvPr id="211" name="Google Shape;211;p6"/>
            <p:cNvSpPr/>
            <p:nvPr/>
          </p:nvSpPr>
          <p:spPr>
            <a:xfrm>
              <a:off x="0" y="0"/>
              <a:ext cx="13988075" cy="8721645"/>
            </a:xfrm>
            <a:custGeom>
              <a:rect b="b" l="l" r="r" t="t"/>
              <a:pathLst>
                <a:path extrusionOk="0" h="8721645" w="13988075">
                  <a:moveTo>
                    <a:pt x="0" y="0"/>
                  </a:moveTo>
                  <a:lnTo>
                    <a:pt x="13988075" y="0"/>
                  </a:lnTo>
                  <a:lnTo>
                    <a:pt x="13988075" y="8721645"/>
                  </a:lnTo>
                  <a:lnTo>
                    <a:pt x="0" y="8721645"/>
                  </a:lnTo>
                  <a:lnTo>
                    <a:pt x="0" y="0"/>
                  </a:lnTo>
                  <a:close/>
                </a:path>
              </a:pathLst>
            </a:custGeom>
            <a:blipFill rotWithShape="1">
              <a:blip r:embed="rId4">
                <a:alphaModFix/>
              </a:blip>
              <a:stretch>
                <a:fillRect b="0" l="-5208" r="-5207"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12" name="Google Shape;212;p6"/>
            <p:cNvSpPr txBox="1"/>
            <p:nvPr/>
          </p:nvSpPr>
          <p:spPr>
            <a:xfrm>
              <a:off x="0" y="8693070"/>
              <a:ext cx="13988100" cy="591000"/>
            </a:xfrm>
            <a:prstGeom prst="rect">
              <a:avLst/>
            </a:prstGeom>
            <a:noFill/>
            <a:ln>
              <a:noFill/>
            </a:ln>
          </p:spPr>
          <p:txBody>
            <a:bodyPr anchorCtr="0" anchor="t" bIns="0" lIns="0" spcFirstLastPara="1" rIns="0" wrap="square" tIns="0">
              <a:spAutoFit/>
            </a:bodyPr>
            <a:lstStyle/>
            <a:p>
              <a:pPr indent="0" lvl="0" marL="0" marR="0" rtl="0" algn="ctr">
                <a:lnSpc>
                  <a:spcPct val="139956"/>
                </a:lnSpc>
                <a:spcBef>
                  <a:spcPts val="0"/>
                </a:spcBef>
                <a:spcAft>
                  <a:spcPts val="0"/>
                </a:spcAft>
                <a:buNone/>
              </a:pPr>
              <a:r>
                <a:rPr lang="en-US" sz="1200">
                  <a:solidFill>
                    <a:srgbClr val="000000"/>
                  </a:solidFill>
                  <a:latin typeface="Arial"/>
                  <a:ea typeface="Arial"/>
                  <a:cs typeface="Arial"/>
                  <a:sym typeface="Arial"/>
                </a:rPr>
                <a:t>Zolfagharifard, E. (2015, May 13). Broken rails and welds are the biggest causes of train derailments. Mail Online. https://www.dailymail.co.uk/sciencetech/article-3080438/What-biggest-causes-rail-derailments-Graphic-reveals-broken-rails-welds-main-culprits.html</a:t>
              </a:r>
              <a:endParaRPr sz="1200"/>
            </a:p>
          </p:txBody>
        </p:sp>
      </p:grpSp>
      <p:sp>
        <p:nvSpPr>
          <p:cNvPr id="213" name="Google Shape;213;p6"/>
          <p:cNvSpPr txBox="1"/>
          <p:nvPr/>
        </p:nvSpPr>
        <p:spPr>
          <a:xfrm>
            <a:off x="11742314" y="2880427"/>
            <a:ext cx="5820184" cy="1950599"/>
          </a:xfrm>
          <a:prstGeom prst="rect">
            <a:avLst/>
          </a:prstGeom>
          <a:noFill/>
          <a:ln>
            <a:noFill/>
          </a:ln>
        </p:spPr>
        <p:txBody>
          <a:bodyPr anchorCtr="0" anchor="t" bIns="0" lIns="0" spcFirstLastPara="1" rIns="0" wrap="square" tIns="0">
            <a:spAutoFit/>
          </a:bodyPr>
          <a:lstStyle/>
          <a:p>
            <a:pPr indent="0" lvl="0" marL="0" marR="0" rtl="0" algn="ctr">
              <a:lnSpc>
                <a:spcPct val="130925"/>
              </a:lnSpc>
              <a:spcBef>
                <a:spcPts val="0"/>
              </a:spcBef>
              <a:spcAft>
                <a:spcPts val="0"/>
              </a:spcAft>
              <a:buNone/>
            </a:pPr>
            <a:r>
              <a:rPr lang="en-US" sz="4000">
                <a:solidFill>
                  <a:schemeClr val="dk1"/>
                </a:solidFill>
                <a:latin typeface="Arial"/>
                <a:ea typeface="Arial"/>
                <a:cs typeface="Arial"/>
                <a:sym typeface="Arial"/>
              </a:rPr>
              <a:t>Based on this data, what are the primary reasons for derailments?</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sp>
        <p:nvSpPr>
          <p:cNvPr id="222" name="Google Shape;222;p7"/>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23" name="Google Shape;223;p7"/>
          <p:cNvSpPr/>
          <p:nvPr/>
        </p:nvSpPr>
        <p:spPr>
          <a:xfrm>
            <a:off x="7395025" y="1028700"/>
            <a:ext cx="9874116" cy="7978386"/>
          </a:xfrm>
          <a:custGeom>
            <a:rect b="b" l="l" r="r" t="t"/>
            <a:pathLst>
              <a:path extrusionOk="0" h="8743437" w="10393806">
                <a:moveTo>
                  <a:pt x="0" y="0"/>
                </a:moveTo>
                <a:lnTo>
                  <a:pt x="10393806" y="0"/>
                </a:lnTo>
                <a:lnTo>
                  <a:pt x="10393806" y="8743437"/>
                </a:lnTo>
                <a:lnTo>
                  <a:pt x="0" y="8743437"/>
                </a:lnTo>
                <a:lnTo>
                  <a:pt x="0" y="0"/>
                </a:lnTo>
                <a:close/>
              </a:path>
            </a:pathLst>
          </a:custGeom>
          <a:blipFill rotWithShape="1">
            <a:blip r:embed="rId4">
              <a:alphaModFix/>
            </a:blip>
            <a:stretch>
              <a:fillRect b="-3567"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24" name="Google Shape;224;p7"/>
          <p:cNvSpPr txBox="1"/>
          <p:nvPr/>
        </p:nvSpPr>
        <p:spPr>
          <a:xfrm>
            <a:off x="618748" y="3497490"/>
            <a:ext cx="5176993" cy="1935594"/>
          </a:xfrm>
          <a:prstGeom prst="rect">
            <a:avLst/>
          </a:prstGeom>
          <a:noFill/>
          <a:ln>
            <a:noFill/>
          </a:ln>
        </p:spPr>
        <p:txBody>
          <a:bodyPr anchorCtr="0" anchor="t" bIns="0" lIns="0" spcFirstLastPara="1" rIns="0" wrap="square" tIns="0">
            <a:spAutoFit/>
          </a:bodyPr>
          <a:lstStyle/>
          <a:p>
            <a:pPr indent="0" lvl="0" marL="0" marR="0" rtl="0" algn="ctr">
              <a:lnSpc>
                <a:spcPct val="258725"/>
              </a:lnSpc>
              <a:spcBef>
                <a:spcPts val="0"/>
              </a:spcBef>
              <a:spcAft>
                <a:spcPts val="0"/>
              </a:spcAft>
              <a:buNone/>
            </a:pPr>
            <a:r>
              <a:rPr lang="en-US" sz="4000">
                <a:solidFill>
                  <a:srgbClr val="EC4F29"/>
                </a:solidFill>
                <a:latin typeface="Arial"/>
                <a:ea typeface="Arial"/>
                <a:cs typeface="Arial"/>
                <a:sym typeface="Arial"/>
              </a:rPr>
              <a:t>Signals and Sensors  </a:t>
            </a:r>
            <a:endParaRPr/>
          </a:p>
          <a:p>
            <a:pPr indent="0" lvl="0" marL="0" marR="0" rtl="0" algn="ctr">
              <a:lnSpc>
                <a:spcPct val="34993"/>
              </a:lnSpc>
              <a:spcBef>
                <a:spcPts val="0"/>
              </a:spcBef>
              <a:spcAft>
                <a:spcPts val="0"/>
              </a:spcAft>
              <a:buNone/>
            </a:pPr>
            <a:r>
              <a:t/>
            </a:r>
            <a:endParaRPr sz="9856">
              <a:solidFill>
                <a:srgbClr val="EC4F29"/>
              </a:solidFill>
              <a:latin typeface="Arial"/>
              <a:ea typeface="Arial"/>
              <a:cs typeface="Arial"/>
              <a:sym typeface="Arial"/>
            </a:endParaRPr>
          </a:p>
        </p:txBody>
      </p:sp>
      <p:sp>
        <p:nvSpPr>
          <p:cNvPr id="225" name="Google Shape;225;p7"/>
          <p:cNvSpPr txBox="1"/>
          <p:nvPr/>
        </p:nvSpPr>
        <p:spPr>
          <a:xfrm>
            <a:off x="9279025" y="8874025"/>
            <a:ext cx="8281200" cy="87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800">
                <a:solidFill>
                  <a:schemeClr val="dk1"/>
                </a:solidFill>
              </a:rPr>
              <a:t>https://www.researchgate.net/profile/Daniel-Brod/publication/331134575/figure/fig1/AS:726625322799104@1550252385092/Generic-PTC-Architecture.png</a:t>
            </a:r>
            <a:endParaRPr sz="800">
              <a:solidFill>
                <a:schemeClr val="dk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g3876f0d426d_0_8"/>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35" name="Google Shape;235;g3876f0d426d_0_8"/>
          <p:cNvSpPr/>
          <p:nvPr/>
        </p:nvSpPr>
        <p:spPr>
          <a:xfrm>
            <a:off x="205149" y="3185174"/>
            <a:ext cx="4445000" cy="4445000"/>
          </a:xfrm>
          <a:custGeom>
            <a:rect b="b" l="l" r="r" t="t"/>
            <a:pathLst>
              <a:path extrusionOk="0" h="6350000" w="6350000">
                <a:moveTo>
                  <a:pt x="4474210" y="0"/>
                </a:moveTo>
                <a:lnTo>
                  <a:pt x="1875790" y="0"/>
                </a:lnTo>
                <a:cubicBezTo>
                  <a:pt x="839470" y="0"/>
                  <a:pt x="0" y="839470"/>
                  <a:pt x="0" y="1875790"/>
                </a:cubicBezTo>
                <a:lnTo>
                  <a:pt x="0" y="4474210"/>
                </a:lnTo>
                <a:cubicBezTo>
                  <a:pt x="0" y="5510530"/>
                  <a:pt x="839470" y="6350000"/>
                  <a:pt x="1875790" y="6350000"/>
                </a:cubicBezTo>
                <a:lnTo>
                  <a:pt x="4474210" y="6350000"/>
                </a:lnTo>
                <a:cubicBezTo>
                  <a:pt x="5510530" y="6350000"/>
                  <a:pt x="6350000" y="5510530"/>
                  <a:pt x="6350000" y="4474210"/>
                </a:cubicBezTo>
                <a:lnTo>
                  <a:pt x="6350000" y="1875790"/>
                </a:lnTo>
                <a:cubicBezTo>
                  <a:pt x="6350000" y="839470"/>
                  <a:pt x="5510530" y="0"/>
                  <a:pt x="4474210" y="0"/>
                </a:cubicBezTo>
                <a:close/>
              </a:path>
            </a:pathLst>
          </a:custGeom>
          <a:blipFill rotWithShape="1">
            <a:blip r:embed="rId4">
              <a:alphaModFix/>
            </a:blip>
            <a:stretch>
              <a:fillRect b="0" l="-25407" r="-25407"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36" name="Google Shape;236;g3876f0d426d_0_8"/>
          <p:cNvSpPr/>
          <p:nvPr/>
        </p:nvSpPr>
        <p:spPr>
          <a:xfrm>
            <a:off x="4878740" y="3364720"/>
            <a:ext cx="4270375" cy="4270375"/>
          </a:xfrm>
          <a:custGeom>
            <a:rect b="b" l="l" r="r" t="t"/>
            <a:pathLst>
              <a:path extrusionOk="0" h="6350000" w="6350000">
                <a:moveTo>
                  <a:pt x="4474210" y="0"/>
                </a:moveTo>
                <a:lnTo>
                  <a:pt x="1875790" y="0"/>
                </a:lnTo>
                <a:cubicBezTo>
                  <a:pt x="839470" y="0"/>
                  <a:pt x="0" y="839470"/>
                  <a:pt x="0" y="1875790"/>
                </a:cubicBezTo>
                <a:lnTo>
                  <a:pt x="0" y="4474210"/>
                </a:lnTo>
                <a:cubicBezTo>
                  <a:pt x="0" y="5510530"/>
                  <a:pt x="839470" y="6350000"/>
                  <a:pt x="1875790" y="6350000"/>
                </a:cubicBezTo>
                <a:lnTo>
                  <a:pt x="4474210" y="6350000"/>
                </a:lnTo>
                <a:cubicBezTo>
                  <a:pt x="5510530" y="6350000"/>
                  <a:pt x="6350000" y="5510530"/>
                  <a:pt x="6350000" y="4474210"/>
                </a:cubicBezTo>
                <a:lnTo>
                  <a:pt x="6350000" y="1875790"/>
                </a:lnTo>
                <a:cubicBezTo>
                  <a:pt x="6350000" y="839470"/>
                  <a:pt x="5510530" y="0"/>
                  <a:pt x="4474210" y="0"/>
                </a:cubicBezTo>
                <a:close/>
              </a:path>
            </a:pathLst>
          </a:custGeom>
          <a:blipFill rotWithShape="1">
            <a:blip r:embed="rId5">
              <a:alphaModFix/>
            </a:blip>
            <a:stretch>
              <a:fillRect b="0" l="-24998" r="-24998"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37" name="Google Shape;237;g3876f0d426d_0_8"/>
          <p:cNvSpPr/>
          <p:nvPr/>
        </p:nvSpPr>
        <p:spPr>
          <a:xfrm>
            <a:off x="9403355" y="3364720"/>
            <a:ext cx="4270375" cy="4270375"/>
          </a:xfrm>
          <a:custGeom>
            <a:rect b="b" l="l" r="r" t="t"/>
            <a:pathLst>
              <a:path extrusionOk="0" h="6350000" w="6350000">
                <a:moveTo>
                  <a:pt x="4474210" y="0"/>
                </a:moveTo>
                <a:lnTo>
                  <a:pt x="1875790" y="0"/>
                </a:lnTo>
                <a:cubicBezTo>
                  <a:pt x="839470" y="0"/>
                  <a:pt x="0" y="839470"/>
                  <a:pt x="0" y="1875790"/>
                </a:cubicBezTo>
                <a:lnTo>
                  <a:pt x="0" y="4474210"/>
                </a:lnTo>
                <a:cubicBezTo>
                  <a:pt x="0" y="5510530"/>
                  <a:pt x="839470" y="6350000"/>
                  <a:pt x="1875790" y="6350000"/>
                </a:cubicBezTo>
                <a:lnTo>
                  <a:pt x="4474210" y="6350000"/>
                </a:lnTo>
                <a:cubicBezTo>
                  <a:pt x="5510530" y="6350000"/>
                  <a:pt x="6350000" y="5510530"/>
                  <a:pt x="6350000" y="4474210"/>
                </a:cubicBezTo>
                <a:lnTo>
                  <a:pt x="6350000" y="1875790"/>
                </a:lnTo>
                <a:cubicBezTo>
                  <a:pt x="6350000" y="839470"/>
                  <a:pt x="5510530" y="0"/>
                  <a:pt x="4474210" y="0"/>
                </a:cubicBezTo>
                <a:close/>
              </a:path>
            </a:pathLst>
          </a:custGeom>
          <a:blipFill rotWithShape="1">
            <a:blip r:embed="rId6">
              <a:alphaModFix/>
            </a:blip>
            <a:stretch>
              <a:fillRect b="0" l="-25407" r="-25407"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38" name="Google Shape;238;g3876f0d426d_0_8"/>
          <p:cNvSpPr/>
          <p:nvPr/>
        </p:nvSpPr>
        <p:spPr>
          <a:xfrm>
            <a:off x="13897215" y="3364720"/>
            <a:ext cx="4159250" cy="4159250"/>
          </a:xfrm>
          <a:custGeom>
            <a:rect b="b" l="l" r="r" t="t"/>
            <a:pathLst>
              <a:path extrusionOk="0" h="6350000" w="6350000">
                <a:moveTo>
                  <a:pt x="4474210" y="0"/>
                </a:moveTo>
                <a:lnTo>
                  <a:pt x="1875790" y="0"/>
                </a:lnTo>
                <a:cubicBezTo>
                  <a:pt x="839470" y="0"/>
                  <a:pt x="0" y="839470"/>
                  <a:pt x="0" y="1875790"/>
                </a:cubicBezTo>
                <a:lnTo>
                  <a:pt x="0" y="4474210"/>
                </a:lnTo>
                <a:cubicBezTo>
                  <a:pt x="0" y="5510530"/>
                  <a:pt x="839470" y="6350000"/>
                  <a:pt x="1875790" y="6350000"/>
                </a:cubicBezTo>
                <a:lnTo>
                  <a:pt x="4474210" y="6350000"/>
                </a:lnTo>
                <a:cubicBezTo>
                  <a:pt x="5510530" y="6350000"/>
                  <a:pt x="6350000" y="5510530"/>
                  <a:pt x="6350000" y="4474210"/>
                </a:cubicBezTo>
                <a:lnTo>
                  <a:pt x="6350000" y="1875790"/>
                </a:lnTo>
                <a:cubicBezTo>
                  <a:pt x="6350000" y="839470"/>
                  <a:pt x="5510530" y="0"/>
                  <a:pt x="4474210" y="0"/>
                </a:cubicBezTo>
                <a:close/>
              </a:path>
            </a:pathLst>
          </a:custGeom>
          <a:blipFill rotWithShape="1">
            <a:blip r:embed="rId7">
              <a:alphaModFix/>
            </a:blip>
            <a:stretch>
              <a:fillRect b="0" l="-15558" r="-15558"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39" name="Google Shape;239;g3876f0d426d_0_8"/>
          <p:cNvSpPr txBox="1"/>
          <p:nvPr/>
        </p:nvSpPr>
        <p:spPr>
          <a:xfrm>
            <a:off x="1754095" y="1645300"/>
            <a:ext cx="14779800" cy="1015800"/>
          </a:xfrm>
          <a:prstGeom prst="rect">
            <a:avLst/>
          </a:prstGeom>
          <a:noFill/>
          <a:ln>
            <a:noFill/>
          </a:ln>
        </p:spPr>
        <p:txBody>
          <a:bodyPr anchorCtr="0" anchor="t" bIns="0" lIns="0" spcFirstLastPara="1" rIns="0" wrap="square" tIns="0">
            <a:spAutoFit/>
          </a:bodyPr>
          <a:lstStyle/>
          <a:p>
            <a:pPr indent="0" lvl="0" marL="0" marR="0" rtl="0" algn="ctr">
              <a:lnSpc>
                <a:spcPct val="151500"/>
              </a:lnSpc>
              <a:spcBef>
                <a:spcPts val="0"/>
              </a:spcBef>
              <a:spcAft>
                <a:spcPts val="0"/>
              </a:spcAft>
              <a:buNone/>
            </a:pPr>
            <a:r>
              <a:rPr lang="en-US" sz="6600">
                <a:solidFill>
                  <a:srgbClr val="EC4F29"/>
                </a:solidFill>
                <a:latin typeface="Arial"/>
                <a:ea typeface="Arial"/>
                <a:cs typeface="Arial"/>
                <a:sym typeface="Arial"/>
              </a:rPr>
              <a:t>Rural Grade Crossings</a:t>
            </a:r>
            <a:endParaRPr/>
          </a:p>
        </p:txBody>
      </p:sp>
      <p:sp>
        <p:nvSpPr>
          <p:cNvPr id="240" name="Google Shape;240;g3876f0d426d_0_8"/>
          <p:cNvSpPr txBox="1"/>
          <p:nvPr/>
        </p:nvSpPr>
        <p:spPr>
          <a:xfrm>
            <a:off x="533400" y="8391586"/>
            <a:ext cx="17221200" cy="615600"/>
          </a:xfrm>
          <a:prstGeom prst="rect">
            <a:avLst/>
          </a:prstGeom>
          <a:noFill/>
          <a:ln>
            <a:noFill/>
          </a:ln>
        </p:spPr>
        <p:txBody>
          <a:bodyPr anchorCtr="0" anchor="t" bIns="0" lIns="0" spcFirstLastPara="1" rIns="0" wrap="square" tIns="0">
            <a:spAutoFit/>
          </a:bodyPr>
          <a:lstStyle/>
          <a:p>
            <a:pPr indent="0" lvl="0" marL="0" marR="0" rtl="0" algn="ctr">
              <a:lnSpc>
                <a:spcPct val="130925"/>
              </a:lnSpc>
              <a:spcBef>
                <a:spcPts val="0"/>
              </a:spcBef>
              <a:spcAft>
                <a:spcPts val="0"/>
              </a:spcAft>
              <a:buNone/>
            </a:pPr>
            <a:r>
              <a:rPr lang="en-US" sz="4000">
                <a:solidFill>
                  <a:srgbClr val="000000"/>
                </a:solidFill>
                <a:latin typeface="Arial"/>
                <a:ea typeface="Arial"/>
                <a:cs typeface="Arial"/>
                <a:sym typeface="Arial"/>
              </a:rPr>
              <a:t>Based on these images, can you determine what rural grade crossings are?</a:t>
            </a:r>
            <a:endParaRPr/>
          </a:p>
        </p:txBody>
      </p:sp>
      <p:sp>
        <p:nvSpPr>
          <p:cNvPr id="241" name="Google Shape;241;g3876f0d426d_0_8"/>
          <p:cNvSpPr txBox="1"/>
          <p:nvPr/>
        </p:nvSpPr>
        <p:spPr>
          <a:xfrm>
            <a:off x="938625" y="7781475"/>
            <a:ext cx="2846100" cy="616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800">
                <a:solidFill>
                  <a:schemeClr val="dk1"/>
                </a:solidFill>
              </a:rPr>
              <a:t>https://thetracksidephotographer.com/2018/01/11/grade-crossings-3/</a:t>
            </a:r>
            <a:endParaRPr sz="800">
              <a:solidFill>
                <a:schemeClr val="dk1"/>
              </a:solidFill>
            </a:endParaRPr>
          </a:p>
        </p:txBody>
      </p:sp>
      <p:sp>
        <p:nvSpPr>
          <p:cNvPr id="242" name="Google Shape;242;g3876f0d426d_0_8"/>
          <p:cNvSpPr txBox="1"/>
          <p:nvPr/>
        </p:nvSpPr>
        <p:spPr>
          <a:xfrm>
            <a:off x="6116175" y="7690650"/>
            <a:ext cx="2604000" cy="169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800">
                <a:solidFill>
                  <a:schemeClr val="dk1"/>
                </a:solidFill>
              </a:rPr>
              <a:t>https://railroads.dot.gov/sites/fra.dot.gov/files/inline-images/0274.jpg</a:t>
            </a:r>
            <a:endParaRPr sz="800">
              <a:solidFill>
                <a:schemeClr val="dk1"/>
              </a:solidFill>
            </a:endParaRPr>
          </a:p>
        </p:txBody>
      </p:sp>
      <p:sp>
        <p:nvSpPr>
          <p:cNvPr id="243" name="Google Shape;243;g3876f0d426d_0_8"/>
          <p:cNvSpPr txBox="1"/>
          <p:nvPr/>
        </p:nvSpPr>
        <p:spPr>
          <a:xfrm>
            <a:off x="10355125" y="7842050"/>
            <a:ext cx="3313500" cy="1154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800">
                <a:solidFill>
                  <a:schemeClr val="dk1"/>
                </a:solidFill>
              </a:rPr>
              <a:t>https://encrypted-tbn0.gstatic.com/images?q=tbn:ANd9GcQEa8R3KT5nLMbcFBo0kCo3U9OB8GrunNpJlQ&amp;s</a:t>
            </a:r>
            <a:endParaRPr sz="800">
              <a:solidFill>
                <a:schemeClr val="dk1"/>
              </a:solidFill>
            </a:endParaRPr>
          </a:p>
        </p:txBody>
      </p:sp>
      <p:sp>
        <p:nvSpPr>
          <p:cNvPr id="244" name="Google Shape;244;g3876f0d426d_0_8"/>
          <p:cNvSpPr txBox="1"/>
          <p:nvPr/>
        </p:nvSpPr>
        <p:spPr>
          <a:xfrm>
            <a:off x="14674750" y="7674900"/>
            <a:ext cx="2201100" cy="616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800">
                <a:solidFill>
                  <a:schemeClr val="dk1"/>
                </a:solidFill>
              </a:rPr>
              <a:t>https://www.alamy.com/stock-photo/rural-railroad-crossing.html?sortBy=relevant</a:t>
            </a:r>
            <a:endParaRPr sz="800">
              <a:solidFill>
                <a:schemeClr val="dk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p9"/>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50" name="Google Shape;250;p9"/>
          <p:cNvSpPr txBox="1"/>
          <p:nvPr/>
        </p:nvSpPr>
        <p:spPr>
          <a:xfrm>
            <a:off x="391503" y="3669458"/>
            <a:ext cx="17504994" cy="1966051"/>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12000">
                <a:solidFill>
                  <a:srgbClr val="1A1A1A"/>
                </a:solidFill>
                <a:latin typeface="Arial"/>
                <a:ea typeface="Arial"/>
                <a:cs typeface="Arial"/>
                <a:sym typeface="Arial"/>
              </a:rPr>
              <a:t>Innovation Depot 141</a:t>
            </a:r>
            <a:endParaRPr/>
          </a:p>
        </p:txBody>
      </p:sp>
      <p:sp>
        <p:nvSpPr>
          <p:cNvPr id="251" name="Google Shape;251;p9"/>
          <p:cNvSpPr txBox="1"/>
          <p:nvPr/>
        </p:nvSpPr>
        <p:spPr>
          <a:xfrm>
            <a:off x="1028700" y="5981700"/>
            <a:ext cx="16230600" cy="760144"/>
          </a:xfrm>
          <a:prstGeom prst="rect">
            <a:avLst/>
          </a:prstGeom>
          <a:noFill/>
          <a:ln>
            <a:noFill/>
          </a:ln>
        </p:spPr>
        <p:txBody>
          <a:bodyPr anchorCtr="0" anchor="t" bIns="0" lIns="0" spcFirstLastPara="1" rIns="0" wrap="square" tIns="0">
            <a:spAutoFit/>
          </a:bodyPr>
          <a:lstStyle/>
          <a:p>
            <a:pPr indent="0" lvl="0" marL="0" marR="0" rtl="0" algn="ctr">
              <a:lnSpc>
                <a:spcPct val="89090"/>
              </a:lnSpc>
              <a:spcBef>
                <a:spcPts val="0"/>
              </a:spcBef>
              <a:spcAft>
                <a:spcPts val="0"/>
              </a:spcAft>
              <a:buNone/>
            </a:pPr>
            <a:r>
              <a:rPr lang="en-US" sz="6600">
                <a:solidFill>
                  <a:srgbClr val="EC4F29"/>
                </a:solidFill>
                <a:latin typeface="Arial"/>
                <a:ea typeface="Arial"/>
                <a:cs typeface="Arial"/>
                <a:sym typeface="Arial"/>
              </a:rPr>
              <a:t> Engineering Design Challenge</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cp:coreProperties>
</file>